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 type="screen16x9"/>
  <p:notesSz cx="6858000" cy="9144000"/>
  <p:defaultTextStyle>
    <a:defPPr>
      <a:defRPr lang="pt-BR"/>
    </a:defPPr>
  </p:defaultTextStyle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1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01">
    <p:bg>
      <p:bgPr>
        <a:solidFill>
          <a:srgbClr val="0A0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810"/>
          </a:solidFill>
          <a:ln>
            <a:noFill/>
          </a:ln>
        </p:spPr>
      </p:sp>
      <p:sp>
        <p:nvSpPr>
          <p:cNvPr id="3" name="Node 3"/>
          <p:cNvSpPr/>
          <p:nvPr/>
        </p:nvSpPr>
        <p:spPr>
          <a:xfrm>
            <a:off x="8503920" y="777240"/>
            <a:ext cx="2926080" cy="2926080"/>
          </a:xfrm>
          <a:prstGeom prst="ellipse">
            <a:avLst/>
          </a:prstGeom>
          <a:solidFill>
            <a:srgbClr val="0A0810"/>
          </a:solidFill>
          <a:ln w="18000">
            <a:solidFill>
              <a:srgbClr val="382641"/>
            </a:solidFill>
          </a:ln>
        </p:spPr>
      </p:sp>
      <p:sp>
        <p:nvSpPr>
          <p:cNvPr id="4" name="Node 4"/>
          <p:cNvSpPr/>
          <p:nvPr/>
        </p:nvSpPr>
        <p:spPr>
          <a:xfrm>
            <a:off x="8869680" y="1143000"/>
            <a:ext cx="2194560" cy="2194560"/>
          </a:xfrm>
          <a:prstGeom prst="ellipse">
            <a:avLst/>
          </a:prstGeom>
          <a:solidFill>
            <a:srgbClr val="0A0810"/>
          </a:solidFill>
          <a:ln w="18000">
            <a:solidFill>
              <a:srgbClr val="382641"/>
            </a:solidFill>
          </a:ln>
        </p:spPr>
      </p:sp>
      <p:sp>
        <p:nvSpPr>
          <p:cNvPr id="5" name="Node 5"/>
          <p:cNvSpPr/>
          <p:nvPr/>
        </p:nvSpPr>
        <p:spPr>
          <a:xfrm>
            <a:off x="9235440" y="1508760"/>
            <a:ext cx="1463040" cy="1463040"/>
          </a:xfrm>
          <a:prstGeom prst="ellipse">
            <a:avLst/>
          </a:prstGeom>
          <a:solidFill>
            <a:srgbClr val="0A0810"/>
          </a:solidFill>
          <a:ln w="18000">
            <a:solidFill>
              <a:srgbClr val="382641"/>
            </a:solidFill>
          </a:ln>
        </p:spPr>
      </p:sp>
      <p:sp>
        <p:nvSpPr>
          <p:cNvPr id="6" name="Node 6"/>
          <p:cNvSpPr/>
          <p:nvPr/>
        </p:nvSpPr>
        <p:spPr>
          <a:xfrm>
            <a:off x="9464040" y="2514600"/>
            <a:ext cx="621792" cy="621792"/>
          </a:xfrm>
          <a:prstGeom prst="ellipse">
            <a:avLst/>
          </a:prstGeom>
          <a:solidFill>
            <a:srgbClr val="28143A"/>
          </a:solidFill>
          <a:ln w="18000">
            <a:solidFill>
              <a:srgbClr val="9656DC"/>
            </a:solidFill>
          </a:ln>
        </p:spPr>
      </p:sp>
      <p:sp>
        <p:nvSpPr>
          <p:cNvPr id="7" name="Node 7"/>
          <p:cNvSpPr/>
          <p:nvPr/>
        </p:nvSpPr>
        <p:spPr>
          <a:xfrm>
            <a:off x="9052560" y="1325880"/>
            <a:ext cx="109728" cy="10972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8" name="Node 8"/>
          <p:cNvSpPr/>
          <p:nvPr/>
        </p:nvSpPr>
        <p:spPr>
          <a:xfrm>
            <a:off x="11064240" y="1828800"/>
            <a:ext cx="109728" cy="10972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9" name="Node 9"/>
          <p:cNvSpPr/>
          <p:nvPr/>
        </p:nvSpPr>
        <p:spPr>
          <a:xfrm>
            <a:off x="8503920" y="3200400"/>
            <a:ext cx="109728" cy="10972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10" name="Node 10"/>
          <p:cNvSpPr/>
          <p:nvPr/>
        </p:nvSpPr>
        <p:spPr>
          <a:xfrm>
            <a:off x="10607040" y="4206240"/>
            <a:ext cx="109728" cy="10972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11" name="Node 11"/>
          <p:cNvSpPr/>
          <p:nvPr/>
        </p:nvSpPr>
        <p:spPr>
          <a:xfrm>
            <a:off x="9235440" y="4937760"/>
            <a:ext cx="109728" cy="10972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12" name="Shape 12"/>
          <p:cNvSpPr/>
          <p:nvPr/>
        </p:nvSpPr>
        <p:spPr>
          <a:xfrm>
            <a:off x="658368" y="475488"/>
            <a:ext cx="301752" cy="274320"/>
          </a:xfrm>
          <a:prstGeom prst="roundRect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685800" y="530352"/>
            <a:ext cx="256032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1" i="0">
                <a:solidFill>
                  <a:srgbClr val="FFF8FF"/>
                </a:solidFill>
                <a:latin typeface="Aptos"/>
              </a:rPr>
              <a:t>SW</a:t>
            </a:r>
            <a:endParaRPr lang="pt-BR" sz="900"/>
          </a:p>
        </p:txBody>
      </p:sp>
      <p:sp>
        <p:nvSpPr>
          <p:cNvPr id="14" name="Text 14"/>
          <p:cNvSpPr txBox="1"/>
          <p:nvPr/>
        </p:nvSpPr>
        <p:spPr>
          <a:xfrm>
            <a:off x="1051560" y="484632"/>
            <a:ext cx="29260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300" b="1" i="0">
                <a:solidFill>
                  <a:srgbClr val="FFF8FF"/>
                </a:solidFill>
                <a:latin typeface="Aptos Display"/>
              </a:rPr>
              <a:t>SCALEWEB</a:t>
            </a:r>
            <a:endParaRPr lang="pt-BR" sz="1300"/>
          </a:p>
        </p:txBody>
      </p:sp>
      <p:sp>
        <p:nvSpPr>
          <p:cNvPr id="15" name="Text 15"/>
          <p:cNvSpPr txBox="1"/>
          <p:nvPr/>
        </p:nvSpPr>
        <p:spPr>
          <a:xfrm>
            <a:off x="1051560" y="704088"/>
            <a:ext cx="4023360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750" b="0" i="0">
                <a:solidFill>
                  <a:srgbClr val="DDD1E4"/>
                </a:solidFill>
                <a:latin typeface="Aptos"/>
              </a:rPr>
              <a:t>FÁBRICA DE SOFTWARE &amp; SOLUÇÕES</a:t>
            </a:r>
            <a:endParaRPr lang="pt-BR" sz="750"/>
          </a:p>
        </p:txBody>
      </p:sp>
      <p:sp>
        <p:nvSpPr>
          <p:cNvPr id="16" name="Text 16"/>
          <p:cNvSpPr txBox="1"/>
          <p:nvPr/>
        </p:nvSpPr>
        <p:spPr>
          <a:xfrm>
            <a:off x="658368" y="1572768"/>
            <a:ext cx="5212080" cy="27432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E0B7FA"/>
                </a:solidFill>
                <a:latin typeface="Aptos"/>
              </a:rPr>
              <a:t>PORTFÓLIO DE PRODUTOS · 2026</a:t>
            </a:r>
            <a:endParaRPr lang="pt-BR" sz="1000"/>
          </a:p>
        </p:txBody>
      </p:sp>
      <p:sp>
        <p:nvSpPr>
          <p:cNvPr id="17" name="Text 17"/>
          <p:cNvSpPr txBox="1"/>
          <p:nvPr/>
        </p:nvSpPr>
        <p:spPr>
          <a:xfrm>
            <a:off x="621792" y="1965960"/>
            <a:ext cx="6858000" cy="16002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4300" b="1" i="0">
                <a:solidFill>
                  <a:srgbClr val="FFF8FF"/>
                </a:solidFill>
                <a:latin typeface="Aptos Display"/>
              </a:rPr>
              <a:t>IA para</a:t>
            </a:r>
            <a:endParaRPr lang="pt-BR" sz="4300"/>
          </a:p>
          <a:p>
            <a:pPr algn="l">
              <a:lnSpc>
                <a:spcPct val="108000"/>
              </a:lnSpc>
            </a:pPr>
            <a:r>
              <a:rPr lang="pt-BR" sz="4300" b="1" i="0">
                <a:solidFill>
                  <a:srgbClr val="FFF8FF"/>
                </a:solidFill>
                <a:latin typeface="Aptos Display"/>
              </a:rPr>
              <a:t>Prefeituras.</a:t>
            </a:r>
            <a:endParaRPr lang="pt-BR" sz="4300"/>
          </a:p>
        </p:txBody>
      </p:sp>
      <p:sp>
        <p:nvSpPr>
          <p:cNvPr id="18" name="Text 18"/>
          <p:cNvSpPr txBox="1"/>
          <p:nvPr/>
        </p:nvSpPr>
        <p:spPr>
          <a:xfrm>
            <a:off x="658368" y="3840480"/>
            <a:ext cx="5577840" cy="82296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800" b="0" i="0">
                <a:solidFill>
                  <a:srgbClr val="DDD1E4"/>
                </a:solidFill>
                <a:latin typeface="Aptos"/>
              </a:rPr>
              <a:t>12 produtos modulares para conectar população, equipes e sistemas municipais.</a:t>
            </a:r>
            <a:endParaRPr lang="pt-BR" sz="1800"/>
          </a:p>
        </p:txBody>
      </p:sp>
      <p:sp>
        <p:nvSpPr>
          <p:cNvPr id="19" name="Shape 19"/>
          <p:cNvSpPr/>
          <p:nvPr/>
        </p:nvSpPr>
        <p:spPr>
          <a:xfrm>
            <a:off x="658368" y="4956048"/>
            <a:ext cx="2834640" cy="402336"/>
          </a:xfrm>
          <a:prstGeom prst="roundRect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20" name="Text 20"/>
          <p:cNvSpPr txBox="1"/>
          <p:nvPr/>
        </p:nvSpPr>
        <p:spPr>
          <a:xfrm>
            <a:off x="822960" y="5047488"/>
            <a:ext cx="256032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1" i="0">
                <a:solidFill>
                  <a:srgbClr val="FFF8FF"/>
                </a:solidFill>
                <a:latin typeface="Aptos"/>
              </a:rPr>
              <a:t>A CIDADE QUE RESPONDE</a:t>
            </a:r>
            <a:endParaRPr lang="pt-BR" sz="1000"/>
          </a:p>
        </p:txBody>
      </p:sp>
      <p:sp>
        <p:nvSpPr>
          <p:cNvPr id="21" name="Text 21"/>
          <p:cNvSpPr txBox="1"/>
          <p:nvPr/>
        </p:nvSpPr>
        <p:spPr>
          <a:xfrm>
            <a:off x="9646920" y="4846320"/>
            <a:ext cx="1005840" cy="6583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5100" b="1" i="0">
                <a:solidFill>
                  <a:srgbClr val="FF5C1A"/>
                </a:solidFill>
                <a:latin typeface="Aptos Display"/>
              </a:rPr>
              <a:t>12</a:t>
            </a:r>
            <a:endParaRPr lang="pt-BR" sz="5100"/>
          </a:p>
        </p:txBody>
      </p:sp>
      <p:sp>
        <p:nvSpPr>
          <p:cNvPr id="22" name="Text 22"/>
          <p:cNvSpPr txBox="1"/>
          <p:nvPr/>
        </p:nvSpPr>
        <p:spPr>
          <a:xfrm>
            <a:off x="10561320" y="4928616"/>
            <a:ext cx="960120" cy="6858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1" i="0">
                <a:solidFill>
                  <a:srgbClr val="FFF8FF"/>
                </a:solidFill>
                <a:latin typeface="Aptos"/>
              </a:rPr>
              <a:t>PRODUTOS</a:t>
            </a:r>
            <a:endParaRPr lang="pt-BR" sz="850"/>
          </a:p>
          <a:p>
            <a:pPr algn="l">
              <a:lnSpc>
                <a:spcPct val="108000"/>
              </a:lnSpc>
            </a:pPr>
            <a:r>
              <a:rPr lang="pt-BR" sz="850" b="1" i="0">
                <a:solidFill>
                  <a:srgbClr val="FFF8FF"/>
                </a:solidFill>
                <a:latin typeface="Aptos"/>
              </a:rPr>
              <a:t>MUNICIPAIS</a:t>
            </a:r>
            <a:endParaRPr lang="pt-BR" sz="850"/>
          </a:p>
        </p:txBody>
      </p:sp>
      <p:sp>
        <p:nvSpPr>
          <p:cNvPr id="23" name="Shape 23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3E3344"/>
          </a:solidFill>
          <a:ln>
            <a:noFill/>
          </a:ln>
        </p:spPr>
      </p:sp>
      <p:sp>
        <p:nvSpPr>
          <p:cNvPr id="24" name="Text 24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B7A9BF"/>
                </a:solidFill>
                <a:latin typeface="Aptos"/>
              </a:rPr>
              <a:t>FORTALEZA, CE · BRASIL</a:t>
            </a:r>
            <a:endParaRPr lang="pt-BR" sz="800"/>
          </a:p>
        </p:txBody>
      </p:sp>
      <p:sp>
        <p:nvSpPr>
          <p:cNvPr id="25" name="Text 25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B7A9BF"/>
                </a:solidFill>
                <a:latin typeface="Aptos"/>
              </a:rPr>
              <a:t>01 / 12</a:t>
            </a:r>
            <a:endParaRPr lang="pt-BR" sz="8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02">
    <p:bg>
      <p:bgPr>
        <a:solidFill>
          <a:srgbClr val="F4F0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21792" y="246888"/>
            <a:ext cx="70408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0" i="0">
                <a:solidFill>
                  <a:srgbClr val="7C6C84"/>
                </a:solidFill>
                <a:latin typeface="Aptos"/>
              </a:rPr>
              <a:t>PORTFÓLIO / VISÃO GERAL</a:t>
            </a:r>
            <a:endParaRPr lang="pt-BR" sz="950"/>
          </a:p>
        </p:txBody>
      </p:sp>
      <p:sp>
        <p:nvSpPr>
          <p:cNvPr id="3" name="Text 3"/>
          <p:cNvSpPr txBox="1"/>
          <p:nvPr/>
        </p:nvSpPr>
        <p:spPr>
          <a:xfrm>
            <a:off x="8229600" y="246888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900" b="0" i="0">
                <a:solidFill>
                  <a:srgbClr val="7C6C84"/>
                </a:solidFill>
                <a:latin typeface="Aptos"/>
              </a:rPr>
              <a:t>PORTFÓLIO V2</a:t>
            </a:r>
            <a:endParaRPr lang="pt-BR" sz="900"/>
          </a:p>
        </p:txBody>
      </p:sp>
      <p:sp>
        <p:nvSpPr>
          <p:cNvPr id="4" name="Node 4"/>
          <p:cNvSpPr/>
          <p:nvPr/>
        </p:nvSpPr>
        <p:spPr>
          <a:xfrm>
            <a:off x="621792" y="283464"/>
            <a:ext cx="64008" cy="6400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40080" y="877824"/>
            <a:ext cx="9966960" cy="2468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8148AA"/>
                </a:solidFill>
                <a:latin typeface="Aptos"/>
              </a:rPr>
              <a:t>UMA PLATAFORMA. VÁRIAS FRENTES.</a:t>
            </a:r>
            <a:endParaRPr lang="pt-BR" sz="1000"/>
          </a:p>
        </p:txBody>
      </p:sp>
      <p:sp>
        <p:nvSpPr>
          <p:cNvPr id="6" name="Text 6"/>
          <p:cNvSpPr txBox="1"/>
          <p:nvPr/>
        </p:nvSpPr>
        <p:spPr>
          <a:xfrm>
            <a:off x="621792" y="120700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201727"/>
                </a:solidFill>
                <a:latin typeface="Aptos Display"/>
              </a:rPr>
              <a:t>Produtos que acompanham</a:t>
            </a:r>
            <a:endParaRPr lang="pt-BR" sz="2900"/>
          </a:p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201727"/>
                </a:solidFill>
                <a:latin typeface="Aptos Display"/>
              </a:rPr>
              <a:t>a jornada municipal.</a:t>
            </a:r>
            <a:endParaRPr lang="pt-BR" sz="2900"/>
          </a:p>
        </p:txBody>
      </p:sp>
      <p:sp>
        <p:nvSpPr>
          <p:cNvPr id="7" name="Text 7"/>
          <p:cNvSpPr txBox="1"/>
          <p:nvPr/>
        </p:nvSpPr>
        <p:spPr>
          <a:xfrm>
            <a:off x="640080" y="205740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0" i="0">
                <a:solidFill>
                  <a:srgbClr val="685F6C"/>
                </a:solidFill>
                <a:latin typeface="Aptos"/>
              </a:rPr>
              <a:t>Comece por uma necessidade. Conecte novos produtos quando o serviço estiver pronto para avançar.</a:t>
            </a:r>
            <a:endParaRPr lang="pt-BR" sz="1500"/>
          </a:p>
        </p:txBody>
      </p:sp>
      <p:sp>
        <p:nvSpPr>
          <p:cNvPr id="8" name="Shape 8"/>
          <p:cNvSpPr/>
          <p:nvPr/>
        </p:nvSpPr>
        <p:spPr>
          <a:xfrm>
            <a:off x="658368" y="2697480"/>
            <a:ext cx="5285232" cy="1069848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ED4E1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822960" y="2825496"/>
            <a:ext cx="484632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0" i="0">
                <a:solidFill>
                  <a:srgbClr val="8853A6"/>
                </a:solidFill>
                <a:latin typeface="Aptos"/>
              </a:rPr>
              <a:t>01 / PORTA DE ENTRADA</a:t>
            </a:r>
            <a:endParaRPr lang="pt-BR" sz="850"/>
          </a:p>
        </p:txBody>
      </p:sp>
      <p:sp>
        <p:nvSpPr>
          <p:cNvPr id="10" name="Text 10"/>
          <p:cNvSpPr txBox="1"/>
          <p:nvPr/>
        </p:nvSpPr>
        <p:spPr>
          <a:xfrm>
            <a:off x="822960" y="3063240"/>
            <a:ext cx="4800600" cy="26517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201727"/>
                </a:solidFill>
                <a:latin typeface="Aptos"/>
              </a:rPr>
              <a:t>Atender e orientar</a:t>
            </a:r>
            <a:endParaRPr lang="pt-BR" sz="1500"/>
          </a:p>
        </p:txBody>
      </p:sp>
      <p:sp>
        <p:nvSpPr>
          <p:cNvPr id="11" name="Text 11"/>
          <p:cNvSpPr txBox="1"/>
          <p:nvPr/>
        </p:nvSpPr>
        <p:spPr>
          <a:xfrm>
            <a:off x="822960" y="3410712"/>
            <a:ext cx="4846320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685F6C"/>
                </a:solidFill>
                <a:latin typeface="Aptos"/>
              </a:rPr>
              <a:t>Atende Cidadão · Busca Pública · Protocolo Vivo</a:t>
            </a:r>
            <a:endParaRPr lang="pt-BR" sz="1050"/>
          </a:p>
        </p:txBody>
      </p:sp>
      <p:sp>
        <p:nvSpPr>
          <p:cNvPr id="12" name="Shape 12"/>
          <p:cNvSpPr/>
          <p:nvPr/>
        </p:nvSpPr>
        <p:spPr>
          <a:xfrm>
            <a:off x="6236208" y="2697480"/>
            <a:ext cx="5285232" cy="1069848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ED4E1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6400800" y="2825496"/>
            <a:ext cx="484632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0" i="0">
                <a:solidFill>
                  <a:srgbClr val="8853A6"/>
                </a:solidFill>
                <a:latin typeface="Aptos"/>
              </a:rPr>
              <a:t>02 / OPERAÇÃO</a:t>
            </a:r>
            <a:endParaRPr lang="pt-BR" sz="850"/>
          </a:p>
        </p:txBody>
      </p:sp>
      <p:sp>
        <p:nvSpPr>
          <p:cNvPr id="14" name="Text 14"/>
          <p:cNvSpPr txBox="1"/>
          <p:nvPr/>
        </p:nvSpPr>
        <p:spPr>
          <a:xfrm>
            <a:off x="6400800" y="3063240"/>
            <a:ext cx="4800600" cy="26517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201727"/>
                </a:solidFill>
                <a:latin typeface="Aptos"/>
              </a:rPr>
              <a:t>Conectar e destravar</a:t>
            </a:r>
            <a:endParaRPr lang="pt-BR" sz="1500"/>
          </a:p>
        </p:txBody>
      </p:sp>
      <p:sp>
        <p:nvSpPr>
          <p:cNvPr id="15" name="Text 15"/>
          <p:cNvSpPr txBox="1"/>
          <p:nvPr/>
        </p:nvSpPr>
        <p:spPr>
          <a:xfrm>
            <a:off x="6400800" y="3410712"/>
            <a:ext cx="4846320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685F6C"/>
                </a:solidFill>
                <a:latin typeface="Aptos"/>
              </a:rPr>
              <a:t>Integra Legados · Fluxo Digital · Copiloto do Servidor</a:t>
            </a:r>
            <a:endParaRPr lang="pt-BR" sz="1050"/>
          </a:p>
        </p:txBody>
      </p:sp>
      <p:sp>
        <p:nvSpPr>
          <p:cNvPr id="16" name="Shape 16"/>
          <p:cNvSpPr/>
          <p:nvPr/>
        </p:nvSpPr>
        <p:spPr>
          <a:xfrm>
            <a:off x="658368" y="3968496"/>
            <a:ext cx="5285232" cy="1069848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ED4E1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822960" y="4096512"/>
            <a:ext cx="484632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0" i="0">
                <a:solidFill>
                  <a:srgbClr val="8853A6"/>
                </a:solidFill>
                <a:latin typeface="Aptos"/>
              </a:rPr>
              <a:t>03 / GESTÃO</a:t>
            </a:r>
            <a:endParaRPr lang="pt-BR" sz="850"/>
          </a:p>
        </p:txBody>
      </p:sp>
      <p:sp>
        <p:nvSpPr>
          <p:cNvPr id="18" name="Text 18"/>
          <p:cNvSpPr txBox="1"/>
          <p:nvPr/>
        </p:nvSpPr>
        <p:spPr>
          <a:xfrm>
            <a:off x="822960" y="4334256"/>
            <a:ext cx="4800600" cy="26517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201727"/>
                </a:solidFill>
                <a:latin typeface="Aptos"/>
              </a:rPr>
              <a:t>Enxergar e melhorar</a:t>
            </a:r>
            <a:endParaRPr lang="pt-BR" sz="1500"/>
          </a:p>
        </p:txBody>
      </p:sp>
      <p:sp>
        <p:nvSpPr>
          <p:cNvPr id="19" name="Text 19"/>
          <p:cNvSpPr txBox="1"/>
          <p:nvPr/>
        </p:nvSpPr>
        <p:spPr>
          <a:xfrm>
            <a:off x="822960" y="4681728"/>
            <a:ext cx="4846320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685F6C"/>
                </a:solidFill>
                <a:latin typeface="Aptos"/>
              </a:rPr>
              <a:t>Radar de Serviços</a:t>
            </a:r>
            <a:endParaRPr lang="pt-BR" sz="1050"/>
          </a:p>
        </p:txBody>
      </p:sp>
      <p:sp>
        <p:nvSpPr>
          <p:cNvPr id="20" name="Shape 20"/>
          <p:cNvSpPr/>
          <p:nvPr/>
        </p:nvSpPr>
        <p:spPr>
          <a:xfrm>
            <a:off x="6236208" y="3968496"/>
            <a:ext cx="5285232" cy="1069848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ED4E1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6400800" y="4096512"/>
            <a:ext cx="484632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0" i="0">
                <a:solidFill>
                  <a:srgbClr val="8853A6"/>
                </a:solidFill>
                <a:latin typeface="Aptos"/>
              </a:rPr>
              <a:t>04 / SECRETARIAS</a:t>
            </a:r>
            <a:endParaRPr lang="pt-BR" sz="850"/>
          </a:p>
        </p:txBody>
      </p:sp>
      <p:sp>
        <p:nvSpPr>
          <p:cNvPr id="22" name="Text 22"/>
          <p:cNvSpPr txBox="1"/>
          <p:nvPr/>
        </p:nvSpPr>
        <p:spPr>
          <a:xfrm>
            <a:off x="6400800" y="4334256"/>
            <a:ext cx="4800600" cy="26517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201727"/>
                </a:solidFill>
                <a:latin typeface="Aptos"/>
              </a:rPr>
              <a:t>Aplicar onde importa</a:t>
            </a:r>
            <a:endParaRPr lang="pt-BR" sz="1500"/>
          </a:p>
        </p:txBody>
      </p:sp>
      <p:sp>
        <p:nvSpPr>
          <p:cNvPr id="23" name="Text 23"/>
          <p:cNvSpPr txBox="1"/>
          <p:nvPr/>
        </p:nvSpPr>
        <p:spPr>
          <a:xfrm>
            <a:off x="6400800" y="4681728"/>
            <a:ext cx="4846320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685F6C"/>
                </a:solidFill>
                <a:latin typeface="Aptos"/>
              </a:rPr>
              <a:t>Saúde · Educação · Assistência · Cidade · Compras</a:t>
            </a:r>
            <a:endParaRPr lang="pt-BR" sz="1050"/>
          </a:p>
        </p:txBody>
      </p:sp>
      <p:sp>
        <p:nvSpPr>
          <p:cNvPr id="24" name="Shape 24"/>
          <p:cNvSpPr/>
          <p:nvPr/>
        </p:nvSpPr>
        <p:spPr>
          <a:xfrm>
            <a:off x="658368" y="5321808"/>
            <a:ext cx="10863072" cy="530352"/>
          </a:xfrm>
          <a:prstGeom prst="roundRect">
            <a:avLst/>
          </a:prstGeom>
          <a:solidFill>
            <a:srgbClr val="E9E0ED"/>
          </a:solidFill>
          <a:ln w="10000">
            <a:solidFill>
              <a:srgbClr val="E9E0ED"/>
            </a:solidFill>
          </a:ln>
        </p:spPr>
      </p:sp>
      <p:sp>
        <p:nvSpPr>
          <p:cNvPr id="25" name="Shape 25"/>
          <p:cNvSpPr/>
          <p:nvPr/>
        </p:nvSpPr>
        <p:spPr>
          <a:xfrm>
            <a:off x="658368" y="5321808"/>
            <a:ext cx="45720" cy="530352"/>
          </a:xfrm>
          <a:prstGeom prst="rect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26" name="Text 26"/>
          <p:cNvSpPr txBox="1"/>
          <p:nvPr/>
        </p:nvSpPr>
        <p:spPr>
          <a:xfrm>
            <a:off x="859536" y="5458968"/>
            <a:ext cx="160020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1" i="0">
                <a:solidFill>
                  <a:srgbClr val="28143A"/>
                </a:solidFill>
                <a:latin typeface="Aptos"/>
              </a:rPr>
              <a:t>MODULAR POR DESENHO</a:t>
            </a:r>
            <a:endParaRPr lang="pt-BR" sz="850"/>
          </a:p>
        </p:txBody>
      </p:sp>
      <p:sp>
        <p:nvSpPr>
          <p:cNvPr id="27" name="Text 27"/>
          <p:cNvSpPr txBox="1"/>
          <p:nvPr/>
        </p:nvSpPr>
        <p:spPr>
          <a:xfrm>
            <a:off x="2514600" y="5413248"/>
            <a:ext cx="8595360" cy="3200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00" b="0" i="0">
                <a:solidFill>
                  <a:srgbClr val="201727"/>
                </a:solidFill>
                <a:latin typeface="Aptos"/>
              </a:rPr>
              <a:t>Produtos independentes, integráveis conforme sistemas, dados, regras e prioridade do município.</a:t>
            </a:r>
            <a:endParaRPr lang="pt-BR" sz="1100"/>
          </a:p>
        </p:txBody>
      </p:sp>
      <p:sp>
        <p:nvSpPr>
          <p:cNvPr id="28" name="Shape 28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D4CAD7"/>
          </a:solidFill>
          <a:ln>
            <a:noFill/>
          </a:ln>
        </p:spPr>
      </p:sp>
      <p:sp>
        <p:nvSpPr>
          <p:cNvPr id="29" name="Text 29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86798B"/>
                </a:solidFill>
                <a:latin typeface="Aptos"/>
              </a:rPr>
              <a:t>UM ECOSSISTEMA QUE EVOLUI POR ETAPAS</a:t>
            </a:r>
            <a:endParaRPr lang="pt-BR" sz="800"/>
          </a:p>
        </p:txBody>
      </p:sp>
      <p:sp>
        <p:nvSpPr>
          <p:cNvPr id="30" name="Text 30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86798B"/>
                </a:solidFill>
                <a:latin typeface="Aptos"/>
              </a:rPr>
              <a:t>02 / 12</a:t>
            </a:r>
            <a:endParaRPr lang="pt-BR" sz="85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03">
    <p:bg>
      <p:bgPr>
        <a:solidFill>
          <a:srgbClr val="F4F0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21792" y="246888"/>
            <a:ext cx="70408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0" i="0">
                <a:solidFill>
                  <a:srgbClr val="7C6C84"/>
                </a:solidFill>
                <a:latin typeface="Aptos"/>
              </a:rPr>
              <a:t>01 / ATENDIMENTO À POPULAÇÃO</a:t>
            </a:r>
            <a:endParaRPr lang="pt-BR" sz="950"/>
          </a:p>
        </p:txBody>
      </p:sp>
      <p:sp>
        <p:nvSpPr>
          <p:cNvPr id="3" name="Text 3"/>
          <p:cNvSpPr txBox="1"/>
          <p:nvPr/>
        </p:nvSpPr>
        <p:spPr>
          <a:xfrm>
            <a:off x="8229600" y="246888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900" b="0" i="0">
                <a:solidFill>
                  <a:srgbClr val="7C6C84"/>
                </a:solidFill>
                <a:latin typeface="Aptos"/>
              </a:rPr>
              <a:t>PORTA DE ENTRADA</a:t>
            </a:r>
            <a:endParaRPr lang="pt-BR" sz="900"/>
          </a:p>
        </p:txBody>
      </p:sp>
      <p:sp>
        <p:nvSpPr>
          <p:cNvPr id="4" name="Node 4"/>
          <p:cNvSpPr/>
          <p:nvPr/>
        </p:nvSpPr>
        <p:spPr>
          <a:xfrm>
            <a:off x="621792" y="283464"/>
            <a:ext cx="64008" cy="6400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40080" y="877824"/>
            <a:ext cx="9966960" cy="2468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8148AA"/>
                </a:solidFill>
                <a:latin typeface="Aptos"/>
              </a:rPr>
              <a:t>MENOS ATRITO. MAIS SERVIÇO EM MOVIMENTO.</a:t>
            </a:r>
            <a:endParaRPr lang="pt-BR" sz="1000"/>
          </a:p>
        </p:txBody>
      </p:sp>
      <p:sp>
        <p:nvSpPr>
          <p:cNvPr id="6" name="Text 6"/>
          <p:cNvSpPr txBox="1"/>
          <p:nvPr/>
        </p:nvSpPr>
        <p:spPr>
          <a:xfrm>
            <a:off x="621792" y="120700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201727"/>
                </a:solidFill>
                <a:latin typeface="Aptos Display"/>
              </a:rPr>
              <a:t>A cidade começa pela conversa.</a:t>
            </a:r>
            <a:endParaRPr lang="pt-BR" sz="2900"/>
          </a:p>
        </p:txBody>
      </p:sp>
      <p:sp>
        <p:nvSpPr>
          <p:cNvPr id="7" name="Shape 7"/>
          <p:cNvSpPr/>
          <p:nvPr/>
        </p:nvSpPr>
        <p:spPr>
          <a:xfrm>
            <a:off x="658368" y="2331720"/>
            <a:ext cx="3502152" cy="2990088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ED4E1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841248" y="2523744"/>
            <a:ext cx="3136392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0" i="0">
                <a:solidFill>
                  <a:srgbClr val="8853A6"/>
                </a:solidFill>
                <a:latin typeface="Aptos"/>
              </a:rPr>
              <a:t>PRODUTO 01</a:t>
            </a:r>
            <a:endParaRPr lang="pt-BR" sz="900"/>
          </a:p>
        </p:txBody>
      </p:sp>
      <p:sp>
        <p:nvSpPr>
          <p:cNvPr id="9" name="Text 9"/>
          <p:cNvSpPr txBox="1"/>
          <p:nvPr/>
        </p:nvSpPr>
        <p:spPr>
          <a:xfrm>
            <a:off x="841248" y="2898648"/>
            <a:ext cx="3136392" cy="59436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800" b="1" i="0">
                <a:solidFill>
                  <a:srgbClr val="201727"/>
                </a:solidFill>
                <a:latin typeface="Aptos Display"/>
              </a:rPr>
              <a:t>Atende Cidadão</a:t>
            </a:r>
            <a:endParaRPr lang="pt-BR" sz="1800"/>
          </a:p>
        </p:txBody>
      </p:sp>
      <p:sp>
        <p:nvSpPr>
          <p:cNvPr id="10" name="Text 10"/>
          <p:cNvSpPr txBox="1"/>
          <p:nvPr/>
        </p:nvSpPr>
        <p:spPr>
          <a:xfrm>
            <a:off x="841248" y="3602736"/>
            <a:ext cx="3136392" cy="9326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350" b="0" i="0">
                <a:solidFill>
                  <a:srgbClr val="5E5662"/>
                </a:solidFill>
                <a:latin typeface="Aptos"/>
              </a:rPr>
              <a:t>Entende a necessidade, orienta e encaminha para o serviço adequado.</a:t>
            </a:r>
            <a:endParaRPr lang="pt-BR" sz="1350"/>
          </a:p>
        </p:txBody>
      </p:sp>
      <p:sp>
        <p:nvSpPr>
          <p:cNvPr id="11" name="Shape 11"/>
          <p:cNvSpPr/>
          <p:nvPr/>
        </p:nvSpPr>
        <p:spPr>
          <a:xfrm>
            <a:off x="841248" y="4764024"/>
            <a:ext cx="3136392" cy="365760"/>
          </a:xfrm>
          <a:prstGeom prst="roundRect">
            <a:avLst/>
          </a:prstGeom>
          <a:solidFill>
            <a:srgbClr val="F0EAF2"/>
          </a:solidFill>
          <a:ln>
            <a:noFill/>
          </a:ln>
        </p:spPr>
      </p:sp>
      <p:sp>
        <p:nvSpPr>
          <p:cNvPr id="12" name="Text 12"/>
          <p:cNvSpPr txBox="1"/>
          <p:nvPr/>
        </p:nvSpPr>
        <p:spPr>
          <a:xfrm>
            <a:off x="932688" y="4846320"/>
            <a:ext cx="2953512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20" b="1" i="0">
                <a:solidFill>
                  <a:srgbClr val="75488D"/>
                </a:solidFill>
                <a:latin typeface="Aptos"/>
              </a:rPr>
              <a:t>CANAIS ACORDADOS COM A PREFEITURA</a:t>
            </a:r>
            <a:endParaRPr lang="pt-BR" sz="820"/>
          </a:p>
        </p:txBody>
      </p:sp>
      <p:sp>
        <p:nvSpPr>
          <p:cNvPr id="13" name="Shape 13"/>
          <p:cNvSpPr/>
          <p:nvPr/>
        </p:nvSpPr>
        <p:spPr>
          <a:xfrm>
            <a:off x="4379976" y="2331720"/>
            <a:ext cx="3502152" cy="2990088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ED4E1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4562856" y="2523744"/>
            <a:ext cx="3136392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0" i="0">
                <a:solidFill>
                  <a:srgbClr val="8853A6"/>
                </a:solidFill>
                <a:latin typeface="Aptos"/>
              </a:rPr>
              <a:t>PRODUTO 02</a:t>
            </a:r>
            <a:endParaRPr lang="pt-BR" sz="900"/>
          </a:p>
        </p:txBody>
      </p:sp>
      <p:sp>
        <p:nvSpPr>
          <p:cNvPr id="15" name="Text 15"/>
          <p:cNvSpPr txBox="1"/>
          <p:nvPr/>
        </p:nvSpPr>
        <p:spPr>
          <a:xfrm>
            <a:off x="4562856" y="2898648"/>
            <a:ext cx="3136392" cy="59436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800" b="1" i="0">
                <a:solidFill>
                  <a:srgbClr val="201727"/>
                </a:solidFill>
                <a:latin typeface="Aptos Display"/>
              </a:rPr>
              <a:t>Busca Pública</a:t>
            </a:r>
            <a:endParaRPr lang="pt-BR" sz="1800"/>
          </a:p>
        </p:txBody>
      </p:sp>
      <p:sp>
        <p:nvSpPr>
          <p:cNvPr id="16" name="Text 16"/>
          <p:cNvSpPr txBox="1"/>
          <p:nvPr/>
        </p:nvSpPr>
        <p:spPr>
          <a:xfrm>
            <a:off x="4562856" y="3602736"/>
            <a:ext cx="3136392" cy="9326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350" b="0" i="0">
                <a:solidFill>
                  <a:srgbClr val="5E5662"/>
                </a:solidFill>
                <a:latin typeface="Aptos"/>
              </a:rPr>
              <a:t>Pesquisa serviços, requisitos e documentos oficiais em linguagem simples, com referência à fonte.</a:t>
            </a:r>
            <a:endParaRPr lang="pt-BR" sz="1350"/>
          </a:p>
        </p:txBody>
      </p:sp>
      <p:sp>
        <p:nvSpPr>
          <p:cNvPr id="17" name="Shape 17"/>
          <p:cNvSpPr/>
          <p:nvPr/>
        </p:nvSpPr>
        <p:spPr>
          <a:xfrm>
            <a:off x="4562856" y="4764024"/>
            <a:ext cx="3136392" cy="365760"/>
          </a:xfrm>
          <a:prstGeom prst="roundRect">
            <a:avLst/>
          </a:prstGeom>
          <a:solidFill>
            <a:srgbClr val="F0EAF2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4654296" y="4846320"/>
            <a:ext cx="2953512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20" b="1" i="0">
                <a:solidFill>
                  <a:srgbClr val="75488D"/>
                </a:solidFill>
                <a:latin typeface="Aptos"/>
              </a:rPr>
              <a:t>CONTEÚDO MUNICIPAL VALIDADO</a:t>
            </a:r>
            <a:endParaRPr lang="pt-BR" sz="820"/>
          </a:p>
        </p:txBody>
      </p:sp>
      <p:sp>
        <p:nvSpPr>
          <p:cNvPr id="19" name="Shape 19"/>
          <p:cNvSpPr/>
          <p:nvPr/>
        </p:nvSpPr>
        <p:spPr>
          <a:xfrm>
            <a:off x="8101584" y="2331720"/>
            <a:ext cx="3502152" cy="2990088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ED4E1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8284464" y="2523744"/>
            <a:ext cx="3136392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0" i="0">
                <a:solidFill>
                  <a:srgbClr val="8853A6"/>
                </a:solidFill>
                <a:latin typeface="Aptos"/>
              </a:rPr>
              <a:t>PRODUTO 03</a:t>
            </a:r>
            <a:endParaRPr lang="pt-BR" sz="900"/>
          </a:p>
        </p:txBody>
      </p:sp>
      <p:sp>
        <p:nvSpPr>
          <p:cNvPr id="21" name="Text 21"/>
          <p:cNvSpPr txBox="1"/>
          <p:nvPr/>
        </p:nvSpPr>
        <p:spPr>
          <a:xfrm>
            <a:off x="8284464" y="2898648"/>
            <a:ext cx="3136392" cy="59436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800" b="1" i="0">
                <a:solidFill>
                  <a:srgbClr val="201727"/>
                </a:solidFill>
                <a:latin typeface="Aptos Display"/>
              </a:rPr>
              <a:t>Protocolo Vivo</a:t>
            </a:r>
            <a:endParaRPr lang="pt-BR" sz="1800"/>
          </a:p>
        </p:txBody>
      </p:sp>
      <p:sp>
        <p:nvSpPr>
          <p:cNvPr id="22" name="Text 22"/>
          <p:cNvSpPr txBox="1"/>
          <p:nvPr/>
        </p:nvSpPr>
        <p:spPr>
          <a:xfrm>
            <a:off x="8284464" y="3602736"/>
            <a:ext cx="3136392" cy="9326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350" b="0" i="0">
                <a:solidFill>
                  <a:srgbClr val="5E5662"/>
                </a:solidFill>
                <a:latin typeface="Aptos"/>
              </a:rPr>
              <a:t>Ajuda a registrar solicitações e apresenta status e próximos passos quando os sistemas permitem.</a:t>
            </a:r>
            <a:endParaRPr lang="pt-BR" sz="1350"/>
          </a:p>
        </p:txBody>
      </p:sp>
      <p:sp>
        <p:nvSpPr>
          <p:cNvPr id="23" name="Shape 23"/>
          <p:cNvSpPr/>
          <p:nvPr/>
        </p:nvSpPr>
        <p:spPr>
          <a:xfrm>
            <a:off x="8284464" y="4764024"/>
            <a:ext cx="3136392" cy="365760"/>
          </a:xfrm>
          <a:prstGeom prst="roundRect">
            <a:avLst/>
          </a:prstGeom>
          <a:solidFill>
            <a:srgbClr val="F0EAF2"/>
          </a:solidFill>
          <a:ln>
            <a:noFill/>
          </a:ln>
        </p:spPr>
      </p:sp>
      <p:sp>
        <p:nvSpPr>
          <p:cNvPr id="24" name="Text 24"/>
          <p:cNvSpPr txBox="1"/>
          <p:nvPr/>
        </p:nvSpPr>
        <p:spPr>
          <a:xfrm>
            <a:off x="8375904" y="4846320"/>
            <a:ext cx="2953512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20" b="1" i="0">
                <a:solidFill>
                  <a:srgbClr val="75488D"/>
                </a:solidFill>
                <a:latin typeface="Aptos"/>
              </a:rPr>
              <a:t>PEDIDO · STATUS · ACOMPANHAMENTO</a:t>
            </a:r>
            <a:endParaRPr lang="pt-BR" sz="820"/>
          </a:p>
        </p:txBody>
      </p:sp>
      <p:sp>
        <p:nvSpPr>
          <p:cNvPr id="25" name="Text 25"/>
          <p:cNvSpPr txBox="1"/>
          <p:nvPr/>
        </p:nvSpPr>
        <p:spPr>
          <a:xfrm>
            <a:off x="676656" y="5559552"/>
            <a:ext cx="10607040" cy="4114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0" i="0">
                <a:solidFill>
                  <a:srgbClr val="402B4D"/>
                </a:solidFill>
                <a:latin typeface="Aptos"/>
              </a:rPr>
              <a:t>A população encontra orientação; a equipe recebe contexto para continuar o atendimento.</a:t>
            </a:r>
            <a:endParaRPr lang="pt-BR" sz="1200"/>
          </a:p>
        </p:txBody>
      </p:sp>
      <p:sp>
        <p:nvSpPr>
          <p:cNvPr id="26" name="Shape 26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D4CAD7"/>
          </a:solidFill>
          <a:ln>
            <a:noFill/>
          </a:ln>
        </p:spPr>
      </p:sp>
      <p:sp>
        <p:nvSpPr>
          <p:cNvPr id="27" name="Text 27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86798B"/>
                </a:solidFill>
                <a:latin typeface="Aptos"/>
              </a:rPr>
              <a:t>EXPERIÊNCIA DIGITAL COM CONTEXTO MUNICIPAL</a:t>
            </a:r>
            <a:endParaRPr lang="pt-BR" sz="800"/>
          </a:p>
        </p:txBody>
      </p:sp>
      <p:sp>
        <p:nvSpPr>
          <p:cNvPr id="28" name="Text 28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86798B"/>
                </a:solidFill>
                <a:latin typeface="Aptos"/>
              </a:rPr>
              <a:t>03 / 12</a:t>
            </a:r>
            <a:endParaRPr lang="pt-BR" sz="8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04">
    <p:bg>
      <p:bgPr>
        <a:solidFill>
          <a:srgbClr val="0A0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21792" y="246888"/>
            <a:ext cx="70408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0" i="0">
                <a:solidFill>
                  <a:srgbClr val="D5B7E8"/>
                </a:solidFill>
                <a:latin typeface="Aptos"/>
              </a:rPr>
              <a:t>02 / OPERAÇÃO MUNICIPAL</a:t>
            </a:r>
            <a:endParaRPr lang="pt-BR" sz="950"/>
          </a:p>
        </p:txBody>
      </p:sp>
      <p:sp>
        <p:nvSpPr>
          <p:cNvPr id="3" name="Text 3"/>
          <p:cNvSpPr txBox="1"/>
          <p:nvPr/>
        </p:nvSpPr>
        <p:spPr>
          <a:xfrm>
            <a:off x="8229600" y="246888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900" b="0" i="0">
                <a:solidFill>
                  <a:srgbClr val="D5B7E8"/>
                </a:solidFill>
                <a:latin typeface="Aptos"/>
              </a:rPr>
              <a:t>BASTIDORES QUE FUNCIONAM</a:t>
            </a:r>
            <a:endParaRPr lang="pt-BR" sz="900"/>
          </a:p>
        </p:txBody>
      </p:sp>
      <p:sp>
        <p:nvSpPr>
          <p:cNvPr id="4" name="Node 4"/>
          <p:cNvSpPr/>
          <p:nvPr/>
        </p:nvSpPr>
        <p:spPr>
          <a:xfrm>
            <a:off x="621792" y="283464"/>
            <a:ext cx="64008" cy="6400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40080" y="877824"/>
            <a:ext cx="9966960" cy="2468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E0B7FA"/>
                </a:solidFill>
                <a:latin typeface="Aptos"/>
              </a:rPr>
              <a:t>MENOS ATRITO. MAIS SERVIÇO EM MOVIMENTO.</a:t>
            </a:r>
            <a:endParaRPr lang="pt-BR" sz="1000"/>
          </a:p>
        </p:txBody>
      </p:sp>
      <p:sp>
        <p:nvSpPr>
          <p:cNvPr id="6" name="Text 6"/>
          <p:cNvSpPr txBox="1"/>
          <p:nvPr/>
        </p:nvSpPr>
        <p:spPr>
          <a:xfrm>
            <a:off x="621792" y="120700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FFF8FF"/>
                </a:solidFill>
                <a:latin typeface="Aptos Display"/>
              </a:rPr>
              <a:t>IA que trabalha junto com as equipes.</a:t>
            </a:r>
            <a:endParaRPr lang="pt-BR" sz="2900"/>
          </a:p>
        </p:txBody>
      </p:sp>
      <p:sp>
        <p:nvSpPr>
          <p:cNvPr id="7" name="Shape 7"/>
          <p:cNvSpPr/>
          <p:nvPr/>
        </p:nvSpPr>
        <p:spPr>
          <a:xfrm>
            <a:off x="658368" y="2331720"/>
            <a:ext cx="3502152" cy="2990088"/>
          </a:xfrm>
          <a:prstGeom prst="roundRect">
            <a:avLst/>
          </a:prstGeom>
          <a:solidFill>
            <a:srgbClr val="21152C"/>
          </a:solidFill>
          <a:ln w="10000">
            <a:solidFill>
              <a:srgbClr val="44334F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841248" y="2523744"/>
            <a:ext cx="3136392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0" i="0">
                <a:solidFill>
                  <a:srgbClr val="EFBD9F"/>
                </a:solidFill>
                <a:latin typeface="Aptos"/>
              </a:rPr>
              <a:t>PRODUTO 04</a:t>
            </a:r>
            <a:endParaRPr lang="pt-BR" sz="900"/>
          </a:p>
        </p:txBody>
      </p:sp>
      <p:sp>
        <p:nvSpPr>
          <p:cNvPr id="9" name="Text 9"/>
          <p:cNvSpPr txBox="1"/>
          <p:nvPr/>
        </p:nvSpPr>
        <p:spPr>
          <a:xfrm>
            <a:off x="841248" y="2898648"/>
            <a:ext cx="3136392" cy="59436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800" b="1" i="0">
                <a:solidFill>
                  <a:srgbClr val="FFF8FF"/>
                </a:solidFill>
                <a:latin typeface="Aptos Display"/>
              </a:rPr>
              <a:t>Integra Legados</a:t>
            </a:r>
            <a:endParaRPr lang="pt-BR" sz="1800"/>
          </a:p>
        </p:txBody>
      </p:sp>
      <p:sp>
        <p:nvSpPr>
          <p:cNvPr id="10" name="Text 10"/>
          <p:cNvSpPr txBox="1"/>
          <p:nvPr/>
        </p:nvSpPr>
        <p:spPr>
          <a:xfrm>
            <a:off x="841248" y="3602736"/>
            <a:ext cx="3136392" cy="9326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350" b="0" i="0">
                <a:solidFill>
                  <a:srgbClr val="D4C8DA"/>
                </a:solidFill>
                <a:latin typeface="Aptos"/>
              </a:rPr>
              <a:t>Aproxima sistemas, APIs e bases municipais sem exigir a troca total das plataformas.</a:t>
            </a:r>
            <a:endParaRPr lang="pt-BR" sz="1350"/>
          </a:p>
        </p:txBody>
      </p:sp>
      <p:sp>
        <p:nvSpPr>
          <p:cNvPr id="11" name="Shape 11"/>
          <p:cNvSpPr/>
          <p:nvPr/>
        </p:nvSpPr>
        <p:spPr>
          <a:xfrm>
            <a:off x="841248" y="4764024"/>
            <a:ext cx="3136392" cy="365760"/>
          </a:xfrm>
          <a:prstGeom prst="roundRect">
            <a:avLst/>
          </a:prstGeom>
          <a:solidFill>
            <a:srgbClr val="2B2035"/>
          </a:solidFill>
          <a:ln>
            <a:noFill/>
          </a:ln>
        </p:spPr>
      </p:sp>
      <p:sp>
        <p:nvSpPr>
          <p:cNvPr id="12" name="Text 12"/>
          <p:cNvSpPr txBox="1"/>
          <p:nvPr/>
        </p:nvSpPr>
        <p:spPr>
          <a:xfrm>
            <a:off x="932688" y="4846320"/>
            <a:ext cx="2953512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20" b="1" i="0">
                <a:solidFill>
                  <a:srgbClr val="EFBD9F"/>
                </a:solidFill>
                <a:latin typeface="Aptos"/>
              </a:rPr>
              <a:t>ESCOPO E ACESSO DEFINIDOS</a:t>
            </a:r>
            <a:endParaRPr lang="pt-BR" sz="820"/>
          </a:p>
        </p:txBody>
      </p:sp>
      <p:sp>
        <p:nvSpPr>
          <p:cNvPr id="13" name="Shape 13"/>
          <p:cNvSpPr/>
          <p:nvPr/>
        </p:nvSpPr>
        <p:spPr>
          <a:xfrm>
            <a:off x="4379976" y="2331720"/>
            <a:ext cx="3502152" cy="2990088"/>
          </a:xfrm>
          <a:prstGeom prst="roundRect">
            <a:avLst/>
          </a:prstGeom>
          <a:solidFill>
            <a:srgbClr val="21152C"/>
          </a:solidFill>
          <a:ln w="10000">
            <a:solidFill>
              <a:srgbClr val="44334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4562856" y="2523744"/>
            <a:ext cx="3136392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0" i="0">
                <a:solidFill>
                  <a:srgbClr val="EFBD9F"/>
                </a:solidFill>
                <a:latin typeface="Aptos"/>
              </a:rPr>
              <a:t>PRODUTO 05</a:t>
            </a:r>
            <a:endParaRPr lang="pt-BR" sz="900"/>
          </a:p>
        </p:txBody>
      </p:sp>
      <p:sp>
        <p:nvSpPr>
          <p:cNvPr id="15" name="Text 15"/>
          <p:cNvSpPr txBox="1"/>
          <p:nvPr/>
        </p:nvSpPr>
        <p:spPr>
          <a:xfrm>
            <a:off x="4562856" y="2898648"/>
            <a:ext cx="3136392" cy="59436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800" b="1" i="0">
                <a:solidFill>
                  <a:srgbClr val="FFF8FF"/>
                </a:solidFill>
                <a:latin typeface="Aptos Display"/>
              </a:rPr>
              <a:t>Fluxo Digital</a:t>
            </a:r>
            <a:endParaRPr lang="pt-BR" sz="1800"/>
          </a:p>
        </p:txBody>
      </p:sp>
      <p:sp>
        <p:nvSpPr>
          <p:cNvPr id="16" name="Text 16"/>
          <p:cNvSpPr txBox="1"/>
          <p:nvPr/>
        </p:nvSpPr>
        <p:spPr>
          <a:xfrm>
            <a:off x="4562856" y="3602736"/>
            <a:ext cx="3136392" cy="9326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350" b="0" i="0">
                <a:solidFill>
                  <a:srgbClr val="D4C8DA"/>
                </a:solidFill>
                <a:latin typeface="Aptos"/>
              </a:rPr>
              <a:t>Organiza tarefas, documentos, etapas e aprovações com pontos de controle para a equipe.</a:t>
            </a:r>
            <a:endParaRPr lang="pt-BR" sz="1350"/>
          </a:p>
        </p:txBody>
      </p:sp>
      <p:sp>
        <p:nvSpPr>
          <p:cNvPr id="17" name="Shape 17"/>
          <p:cNvSpPr/>
          <p:nvPr/>
        </p:nvSpPr>
        <p:spPr>
          <a:xfrm>
            <a:off x="4562856" y="4764024"/>
            <a:ext cx="3136392" cy="365760"/>
          </a:xfrm>
          <a:prstGeom prst="roundRect">
            <a:avLst/>
          </a:prstGeom>
          <a:solidFill>
            <a:srgbClr val="2B2035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4654296" y="4846320"/>
            <a:ext cx="2953512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20" b="1" i="0">
                <a:solidFill>
                  <a:srgbClr val="EFBD9F"/>
                </a:solidFill>
                <a:latin typeface="Aptos"/>
              </a:rPr>
              <a:t>AUTOMAÇÃO COM REVISÃO</a:t>
            </a:r>
            <a:endParaRPr lang="pt-BR" sz="820"/>
          </a:p>
        </p:txBody>
      </p:sp>
      <p:sp>
        <p:nvSpPr>
          <p:cNvPr id="19" name="Shape 19"/>
          <p:cNvSpPr/>
          <p:nvPr/>
        </p:nvSpPr>
        <p:spPr>
          <a:xfrm>
            <a:off x="8101584" y="2331720"/>
            <a:ext cx="3502152" cy="2990088"/>
          </a:xfrm>
          <a:prstGeom prst="roundRect">
            <a:avLst/>
          </a:prstGeom>
          <a:solidFill>
            <a:srgbClr val="21152C"/>
          </a:solidFill>
          <a:ln w="10000">
            <a:solidFill>
              <a:srgbClr val="44334F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8284464" y="2523744"/>
            <a:ext cx="3136392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0" i="0">
                <a:solidFill>
                  <a:srgbClr val="EFBD9F"/>
                </a:solidFill>
                <a:latin typeface="Aptos"/>
              </a:rPr>
              <a:t>PRODUTO 06</a:t>
            </a:r>
            <a:endParaRPr lang="pt-BR" sz="900"/>
          </a:p>
        </p:txBody>
      </p:sp>
      <p:sp>
        <p:nvSpPr>
          <p:cNvPr id="21" name="Text 21"/>
          <p:cNvSpPr txBox="1"/>
          <p:nvPr/>
        </p:nvSpPr>
        <p:spPr>
          <a:xfrm>
            <a:off x="8284464" y="2898648"/>
            <a:ext cx="3136392" cy="59436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800" b="1" i="0">
                <a:solidFill>
                  <a:srgbClr val="FFF8FF"/>
                </a:solidFill>
                <a:latin typeface="Aptos Display"/>
              </a:rPr>
              <a:t>Copiloto do Servidor</a:t>
            </a:r>
            <a:endParaRPr lang="pt-BR" sz="1800"/>
          </a:p>
        </p:txBody>
      </p:sp>
      <p:sp>
        <p:nvSpPr>
          <p:cNvPr id="22" name="Text 22"/>
          <p:cNvSpPr txBox="1"/>
          <p:nvPr/>
        </p:nvSpPr>
        <p:spPr>
          <a:xfrm>
            <a:off x="8284464" y="3602736"/>
            <a:ext cx="3136392" cy="9326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350" b="0" i="0">
                <a:solidFill>
                  <a:srgbClr val="D4C8DA"/>
                </a:solidFill>
                <a:latin typeface="Aptos"/>
              </a:rPr>
              <a:t>Busca normas, resume documentos e prepara rascunhos com fonte e contexto.</a:t>
            </a:r>
            <a:endParaRPr lang="pt-BR" sz="1350"/>
          </a:p>
        </p:txBody>
      </p:sp>
      <p:sp>
        <p:nvSpPr>
          <p:cNvPr id="23" name="Shape 23"/>
          <p:cNvSpPr/>
          <p:nvPr/>
        </p:nvSpPr>
        <p:spPr>
          <a:xfrm>
            <a:off x="8284464" y="4764024"/>
            <a:ext cx="3136392" cy="365760"/>
          </a:xfrm>
          <a:prstGeom prst="roundRect">
            <a:avLst/>
          </a:prstGeom>
          <a:solidFill>
            <a:srgbClr val="2B2035"/>
          </a:solidFill>
          <a:ln>
            <a:noFill/>
          </a:ln>
        </p:spPr>
      </p:sp>
      <p:sp>
        <p:nvSpPr>
          <p:cNvPr id="24" name="Text 24"/>
          <p:cNvSpPr txBox="1"/>
          <p:nvPr/>
        </p:nvSpPr>
        <p:spPr>
          <a:xfrm>
            <a:off x="8375904" y="4846320"/>
            <a:ext cx="2953512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20" b="1" i="0">
                <a:solidFill>
                  <a:srgbClr val="EFBD9F"/>
                </a:solidFill>
                <a:latin typeface="Aptos"/>
              </a:rPr>
              <a:t>A DECISÃO CONTINUA HUMANA</a:t>
            </a:r>
            <a:endParaRPr lang="pt-BR" sz="820"/>
          </a:p>
        </p:txBody>
      </p:sp>
      <p:sp>
        <p:nvSpPr>
          <p:cNvPr id="25" name="Text 25"/>
          <p:cNvSpPr txBox="1"/>
          <p:nvPr/>
        </p:nvSpPr>
        <p:spPr>
          <a:xfrm>
            <a:off x="676656" y="5559552"/>
            <a:ext cx="10607040" cy="4114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0" i="0">
                <a:solidFill>
                  <a:srgbClr val="F4E9FA"/>
                </a:solidFill>
                <a:latin typeface="Aptos"/>
              </a:rPr>
              <a:t>Menos troca de tela e busca repetida. Mais tempo para o trabalho que pede análise.</a:t>
            </a:r>
            <a:endParaRPr lang="pt-BR" sz="1200"/>
          </a:p>
        </p:txBody>
      </p:sp>
      <p:sp>
        <p:nvSpPr>
          <p:cNvPr id="26" name="Shape 26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3E3344"/>
          </a:solidFill>
          <a:ln>
            <a:noFill/>
          </a:ln>
        </p:spPr>
      </p:sp>
      <p:sp>
        <p:nvSpPr>
          <p:cNvPr id="27" name="Text 27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B7A9BF"/>
                </a:solidFill>
                <a:latin typeface="Aptos"/>
              </a:rPr>
              <a:t>INTEGRAÇÃO SEM PERDER A GOVERNANÇA</a:t>
            </a:r>
            <a:endParaRPr lang="pt-BR" sz="800"/>
          </a:p>
        </p:txBody>
      </p:sp>
      <p:sp>
        <p:nvSpPr>
          <p:cNvPr id="28" name="Text 28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B7A9BF"/>
                </a:solidFill>
                <a:latin typeface="Aptos"/>
              </a:rPr>
              <a:t>04 / 12</a:t>
            </a:r>
            <a:endParaRPr lang="pt-BR" sz="8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05">
    <p:bg>
      <p:bgPr>
        <a:solidFill>
          <a:srgbClr val="F4F0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21792" y="246888"/>
            <a:ext cx="70408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0" i="0">
                <a:solidFill>
                  <a:srgbClr val="7C6C84"/>
                </a:solidFill>
                <a:latin typeface="Aptos"/>
              </a:rPr>
              <a:t>03 / INTELIGÊNCIA DE GESTÃO</a:t>
            </a:r>
            <a:endParaRPr lang="pt-BR" sz="950"/>
          </a:p>
        </p:txBody>
      </p:sp>
      <p:sp>
        <p:nvSpPr>
          <p:cNvPr id="3" name="Text 3"/>
          <p:cNvSpPr txBox="1"/>
          <p:nvPr/>
        </p:nvSpPr>
        <p:spPr>
          <a:xfrm>
            <a:off x="8229600" y="246888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900" b="0" i="0">
                <a:solidFill>
                  <a:srgbClr val="7C6C84"/>
                </a:solidFill>
                <a:latin typeface="Aptos"/>
              </a:rPr>
              <a:t>DADOS PARA MELHORAR SERVIÇOS</a:t>
            </a:r>
            <a:endParaRPr lang="pt-BR" sz="900"/>
          </a:p>
        </p:txBody>
      </p:sp>
      <p:sp>
        <p:nvSpPr>
          <p:cNvPr id="4" name="Node 4"/>
          <p:cNvSpPr/>
          <p:nvPr/>
        </p:nvSpPr>
        <p:spPr>
          <a:xfrm>
            <a:off x="621792" y="283464"/>
            <a:ext cx="64008" cy="6400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40080" y="877824"/>
            <a:ext cx="9966960" cy="2468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8148AA"/>
                </a:solidFill>
                <a:latin typeface="Aptos"/>
              </a:rPr>
              <a:t>PRODUTO 07 · RADAR DE SERVIÇOS</a:t>
            </a:r>
            <a:endParaRPr lang="pt-BR" sz="1000"/>
          </a:p>
        </p:txBody>
      </p:sp>
      <p:sp>
        <p:nvSpPr>
          <p:cNvPr id="6" name="Text 6"/>
          <p:cNvSpPr txBox="1"/>
          <p:nvPr/>
        </p:nvSpPr>
        <p:spPr>
          <a:xfrm>
            <a:off x="621792" y="120700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201727"/>
                </a:solidFill>
                <a:latin typeface="Aptos Display"/>
              </a:rPr>
              <a:t>Veja onde a jornada pede atenção.</a:t>
            </a:r>
            <a:endParaRPr lang="pt-BR" sz="2900"/>
          </a:p>
        </p:txBody>
      </p:sp>
      <p:sp>
        <p:nvSpPr>
          <p:cNvPr id="7" name="Text 7"/>
          <p:cNvSpPr txBox="1"/>
          <p:nvPr/>
        </p:nvSpPr>
        <p:spPr>
          <a:xfrm>
            <a:off x="640080" y="2002536"/>
            <a:ext cx="10241280" cy="38404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450" b="0" i="0">
                <a:solidFill>
                  <a:srgbClr val="685F6C"/>
                </a:solidFill>
                <a:latin typeface="Aptos"/>
              </a:rPr>
              <a:t>Uma visão operacional da procura e das etapas, a partir das fontes disponíveis e autorizadas.</a:t>
            </a:r>
            <a:endParaRPr lang="pt-BR" sz="1450"/>
          </a:p>
        </p:txBody>
      </p:sp>
      <p:sp>
        <p:nvSpPr>
          <p:cNvPr id="8" name="Shape 8"/>
          <p:cNvSpPr/>
          <p:nvPr/>
        </p:nvSpPr>
        <p:spPr>
          <a:xfrm>
            <a:off x="658368" y="2660904"/>
            <a:ext cx="5879592" cy="2624328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6C9DC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868680" y="2852928"/>
            <a:ext cx="5394960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0" i="0">
                <a:solidFill>
                  <a:srgbClr val="796687"/>
                </a:solidFill>
                <a:latin typeface="Aptos"/>
              </a:rPr>
              <a:t>PAINEL DO SERVIÇO / INDICADORES CONFIGURÁVEIS</a:t>
            </a:r>
            <a:endParaRPr lang="pt-BR" sz="900"/>
          </a:p>
        </p:txBody>
      </p:sp>
      <p:sp>
        <p:nvSpPr>
          <p:cNvPr id="10" name="Shape 10"/>
          <p:cNvSpPr/>
          <p:nvPr/>
        </p:nvSpPr>
        <p:spPr>
          <a:xfrm>
            <a:off x="877824" y="3328416"/>
            <a:ext cx="2487168" cy="667512"/>
          </a:xfrm>
          <a:prstGeom prst="roundRect">
            <a:avLst/>
          </a:prstGeom>
          <a:solidFill>
            <a:srgbClr val="F0E8F2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1014984" y="3474720"/>
            <a:ext cx="2212848" cy="3931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472E58"/>
                </a:solidFill>
                <a:latin typeface="Aptos"/>
              </a:rPr>
              <a:t>Demandas</a:t>
            </a:r>
            <a:endParaRPr lang="pt-BR" sz="1200"/>
          </a:p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472E58"/>
                </a:solidFill>
                <a:latin typeface="Aptos"/>
              </a:rPr>
              <a:t>por tema</a:t>
            </a:r>
            <a:endParaRPr lang="pt-BR" sz="1200"/>
          </a:p>
        </p:txBody>
      </p:sp>
      <p:sp>
        <p:nvSpPr>
          <p:cNvPr id="12" name="Shape 12"/>
          <p:cNvSpPr/>
          <p:nvPr/>
        </p:nvSpPr>
        <p:spPr>
          <a:xfrm>
            <a:off x="3611880" y="3328416"/>
            <a:ext cx="2487168" cy="667512"/>
          </a:xfrm>
          <a:prstGeom prst="roundRect">
            <a:avLst/>
          </a:prstGeom>
          <a:solidFill>
            <a:srgbClr val="F0E8F2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3749040" y="3474720"/>
            <a:ext cx="2212848" cy="3931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472E58"/>
                </a:solidFill>
                <a:latin typeface="Aptos"/>
              </a:rPr>
              <a:t>Tempo em</a:t>
            </a:r>
            <a:endParaRPr lang="pt-BR" sz="1200"/>
          </a:p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472E58"/>
                </a:solidFill>
                <a:latin typeface="Aptos"/>
              </a:rPr>
              <a:t>cada etapa</a:t>
            </a:r>
            <a:endParaRPr lang="pt-BR" sz="1200"/>
          </a:p>
        </p:txBody>
      </p:sp>
      <p:sp>
        <p:nvSpPr>
          <p:cNvPr id="14" name="Shape 14"/>
          <p:cNvSpPr/>
          <p:nvPr/>
        </p:nvSpPr>
        <p:spPr>
          <a:xfrm>
            <a:off x="877824" y="4187952"/>
            <a:ext cx="2487168" cy="667512"/>
          </a:xfrm>
          <a:prstGeom prst="roundRect">
            <a:avLst/>
          </a:prstGeom>
          <a:solidFill>
            <a:srgbClr val="F0E8F2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1014984" y="4334256"/>
            <a:ext cx="2212848" cy="3931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472E58"/>
                </a:solidFill>
                <a:latin typeface="Aptos"/>
              </a:rPr>
              <a:t>Motivos de</a:t>
            </a:r>
            <a:endParaRPr lang="pt-BR" sz="1200"/>
          </a:p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472E58"/>
                </a:solidFill>
                <a:latin typeface="Aptos"/>
              </a:rPr>
              <a:t>retorno</a:t>
            </a:r>
            <a:endParaRPr lang="pt-BR" sz="1200"/>
          </a:p>
        </p:txBody>
      </p:sp>
      <p:sp>
        <p:nvSpPr>
          <p:cNvPr id="16" name="Shape 16"/>
          <p:cNvSpPr/>
          <p:nvPr/>
        </p:nvSpPr>
        <p:spPr>
          <a:xfrm>
            <a:off x="3611880" y="4187952"/>
            <a:ext cx="2487168" cy="667512"/>
          </a:xfrm>
          <a:prstGeom prst="roundRect">
            <a:avLst/>
          </a:prstGeom>
          <a:solidFill>
            <a:srgbClr val="F0E8F2"/>
          </a:solidFill>
          <a:ln>
            <a:noFill/>
          </a:ln>
        </p:spPr>
      </p:sp>
      <p:sp>
        <p:nvSpPr>
          <p:cNvPr id="17" name="Text 17"/>
          <p:cNvSpPr txBox="1"/>
          <p:nvPr/>
        </p:nvSpPr>
        <p:spPr>
          <a:xfrm>
            <a:off x="3749040" y="4334256"/>
            <a:ext cx="2212848" cy="3931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472E58"/>
                </a:solidFill>
                <a:latin typeface="Aptos"/>
              </a:rPr>
              <a:t>Resolução no</a:t>
            </a:r>
            <a:endParaRPr lang="pt-BR" sz="1200"/>
          </a:p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472E58"/>
                </a:solidFill>
                <a:latin typeface="Aptos"/>
              </a:rPr>
              <a:t>primeiro contato</a:t>
            </a:r>
            <a:endParaRPr lang="pt-BR" sz="1200"/>
          </a:p>
        </p:txBody>
      </p:sp>
      <p:sp>
        <p:nvSpPr>
          <p:cNvPr id="18" name="Text 18"/>
          <p:cNvSpPr txBox="1"/>
          <p:nvPr/>
        </p:nvSpPr>
        <p:spPr>
          <a:xfrm>
            <a:off x="877824" y="5010912"/>
            <a:ext cx="5340096" cy="192024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685F6C"/>
                </a:solidFill>
                <a:latin typeface="Aptos"/>
              </a:rPr>
              <a:t>FONTES E DEFINIÇÕES SÃO ACORDADAS COM A GESTÃO</a:t>
            </a:r>
            <a:endParaRPr lang="pt-BR" sz="800"/>
          </a:p>
        </p:txBody>
      </p:sp>
      <p:sp>
        <p:nvSpPr>
          <p:cNvPr id="19" name="Text 19"/>
          <p:cNvSpPr txBox="1"/>
          <p:nvPr/>
        </p:nvSpPr>
        <p:spPr>
          <a:xfrm>
            <a:off x="6995160" y="2761488"/>
            <a:ext cx="4224528" cy="50292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900" b="1" i="0">
                <a:solidFill>
                  <a:srgbClr val="201727"/>
                </a:solidFill>
                <a:latin typeface="Aptos Display"/>
              </a:rPr>
              <a:t>Do volume ao próximo passo.</a:t>
            </a:r>
            <a:endParaRPr lang="pt-BR" sz="1900"/>
          </a:p>
        </p:txBody>
      </p:sp>
      <p:sp>
        <p:nvSpPr>
          <p:cNvPr id="20" name="Text 20"/>
          <p:cNvSpPr txBox="1"/>
          <p:nvPr/>
        </p:nvSpPr>
        <p:spPr>
          <a:xfrm>
            <a:off x="6995160" y="3429000"/>
            <a:ext cx="4206240" cy="79552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350" b="0" i="0">
                <a:solidFill>
                  <a:srgbClr val="685F6C"/>
                </a:solidFill>
                <a:latin typeface="Aptos"/>
              </a:rPr>
              <a:t>Encontre perguntas frequentes, pontos de espera e oportunidades de simplificar formulários e encaminhamentos.</a:t>
            </a:r>
            <a:endParaRPr lang="pt-BR" sz="1350"/>
          </a:p>
        </p:txBody>
      </p:sp>
      <p:sp>
        <p:nvSpPr>
          <p:cNvPr id="21" name="Text 21"/>
          <p:cNvSpPr txBox="1"/>
          <p:nvPr/>
        </p:nvSpPr>
        <p:spPr>
          <a:xfrm>
            <a:off x="6995160" y="4416552"/>
            <a:ext cx="4114800" cy="6583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50" b="0" i="0">
                <a:solidFill>
                  <a:srgbClr val="28143A"/>
                </a:solidFill>
                <a:latin typeface="Aptos"/>
              </a:rPr>
              <a:t>• Visão por serviço e período</a:t>
            </a:r>
            <a:endParaRPr lang="pt-BR" sz="1150"/>
          </a:p>
          <a:p>
            <a:pPr algn="l">
              <a:lnSpc>
                <a:spcPct val="108000"/>
              </a:lnSpc>
            </a:pPr>
            <a:r>
              <a:rPr lang="pt-BR" sz="1150" b="0" i="0">
                <a:solidFill>
                  <a:srgbClr val="28143A"/>
                </a:solidFill>
                <a:latin typeface="Aptos"/>
              </a:rPr>
              <a:t>• Sinais para priorizar melhoria</a:t>
            </a:r>
            <a:endParaRPr lang="pt-BR" sz="1150"/>
          </a:p>
          <a:p>
            <a:pPr algn="l">
              <a:lnSpc>
                <a:spcPct val="108000"/>
              </a:lnSpc>
            </a:pPr>
            <a:r>
              <a:rPr lang="pt-BR" sz="1150" b="0" i="0">
                <a:solidFill>
                  <a:srgbClr val="28143A"/>
                </a:solidFill>
                <a:latin typeface="Aptos"/>
              </a:rPr>
              <a:t>• Indicadores definidos com a equipe</a:t>
            </a:r>
            <a:endParaRPr lang="pt-BR" sz="1150"/>
          </a:p>
        </p:txBody>
      </p:sp>
      <p:sp>
        <p:nvSpPr>
          <p:cNvPr id="22" name="Shape 22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D4CAD7"/>
          </a:solidFill>
          <a:ln>
            <a:noFill/>
          </a:ln>
        </p:spPr>
      </p:sp>
      <p:sp>
        <p:nvSpPr>
          <p:cNvPr id="23" name="Text 23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86798B"/>
                </a:solidFill>
                <a:latin typeface="Aptos"/>
              </a:rPr>
              <a:t>MEDIR PARA DECIDIR. DECIDIR PARA MELHORAR.</a:t>
            </a:r>
            <a:endParaRPr lang="pt-BR" sz="800"/>
          </a:p>
        </p:txBody>
      </p:sp>
      <p:sp>
        <p:nvSpPr>
          <p:cNvPr id="24" name="Text 24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86798B"/>
                </a:solidFill>
                <a:latin typeface="Aptos"/>
              </a:rPr>
              <a:t>05 / 12</a:t>
            </a:r>
            <a:endParaRPr lang="pt-BR" sz="8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06">
    <p:bg>
      <p:bgPr>
        <a:solidFill>
          <a:srgbClr val="0A0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21792" y="246888"/>
            <a:ext cx="70408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0" i="0">
                <a:solidFill>
                  <a:srgbClr val="D5B7E8"/>
                </a:solidFill>
                <a:latin typeface="Aptos"/>
              </a:rPr>
              <a:t>04 / PRODUTOS PARA SECRETARIAS</a:t>
            </a:r>
            <a:endParaRPr lang="pt-BR" sz="950"/>
          </a:p>
        </p:txBody>
      </p:sp>
      <p:sp>
        <p:nvSpPr>
          <p:cNvPr id="3" name="Text 3"/>
          <p:cNvSpPr txBox="1"/>
          <p:nvPr/>
        </p:nvSpPr>
        <p:spPr>
          <a:xfrm>
            <a:off x="8229600" y="246888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900" b="0" i="0">
                <a:solidFill>
                  <a:srgbClr val="D5B7E8"/>
                </a:solidFill>
                <a:latin typeface="Aptos"/>
              </a:rPr>
              <a:t>JORNADAS SETORIAIS</a:t>
            </a:r>
            <a:endParaRPr lang="pt-BR" sz="900"/>
          </a:p>
        </p:txBody>
      </p:sp>
      <p:sp>
        <p:nvSpPr>
          <p:cNvPr id="4" name="Node 4"/>
          <p:cNvSpPr/>
          <p:nvPr/>
        </p:nvSpPr>
        <p:spPr>
          <a:xfrm>
            <a:off x="621792" y="283464"/>
            <a:ext cx="64008" cy="6400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40080" y="877824"/>
            <a:ext cx="9966960" cy="2468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E0B7FA"/>
                </a:solidFill>
                <a:latin typeface="Aptos"/>
              </a:rPr>
              <a:t>KITS DE SERVIÇO ATIVADOS POR ETAPA</a:t>
            </a:r>
            <a:endParaRPr lang="pt-BR" sz="1000"/>
          </a:p>
        </p:txBody>
      </p:sp>
      <p:sp>
        <p:nvSpPr>
          <p:cNvPr id="6" name="Text 6"/>
          <p:cNvSpPr txBox="1"/>
          <p:nvPr/>
        </p:nvSpPr>
        <p:spPr>
          <a:xfrm>
            <a:off x="621792" y="120700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FFF8FF"/>
                </a:solidFill>
                <a:latin typeface="Aptos Display"/>
              </a:rPr>
              <a:t>Inteligência aplicada à rotina de cada área.</a:t>
            </a:r>
            <a:endParaRPr lang="pt-BR" sz="2900"/>
          </a:p>
        </p:txBody>
      </p:sp>
      <p:sp>
        <p:nvSpPr>
          <p:cNvPr id="7" name="Shape 7"/>
          <p:cNvSpPr/>
          <p:nvPr/>
        </p:nvSpPr>
        <p:spPr>
          <a:xfrm>
            <a:off x="658368" y="2331720"/>
            <a:ext cx="3456432" cy="1353312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804672" y="2459736"/>
            <a:ext cx="3127248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0" i="0">
                <a:solidFill>
                  <a:srgbClr val="EFBD9F"/>
                </a:solidFill>
                <a:latin typeface="Aptos"/>
              </a:rPr>
              <a:t>08 · SAÚDE</a:t>
            </a:r>
            <a:endParaRPr lang="pt-BR" sz="850"/>
          </a:p>
        </p:txBody>
      </p:sp>
      <p:sp>
        <p:nvSpPr>
          <p:cNvPr id="9" name="Text 9"/>
          <p:cNvSpPr txBox="1"/>
          <p:nvPr/>
        </p:nvSpPr>
        <p:spPr>
          <a:xfrm>
            <a:off x="804672" y="2697480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450" b="1" i="0">
                <a:solidFill>
                  <a:srgbClr val="FFF8FF"/>
                </a:solidFill>
                <a:latin typeface="Aptos Display"/>
              </a:rPr>
              <a:t>Saúde Orienta</a:t>
            </a:r>
            <a:endParaRPr lang="pt-BR" sz="1450"/>
          </a:p>
        </p:txBody>
      </p:sp>
      <p:sp>
        <p:nvSpPr>
          <p:cNvPr id="10" name="Text 10"/>
          <p:cNvSpPr txBox="1"/>
          <p:nvPr/>
        </p:nvSpPr>
        <p:spPr>
          <a:xfrm>
            <a:off x="804672" y="3090672"/>
            <a:ext cx="3108960" cy="4297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DDD1E4"/>
                </a:solidFill>
                <a:latin typeface="Aptos"/>
              </a:rPr>
              <a:t>Serviços, unidades, preparo e informações de acesso.</a:t>
            </a:r>
            <a:endParaRPr lang="pt-BR" sz="1050"/>
          </a:p>
        </p:txBody>
      </p:sp>
      <p:sp>
        <p:nvSpPr>
          <p:cNvPr id="11" name="Shape 11"/>
          <p:cNvSpPr/>
          <p:nvPr/>
        </p:nvSpPr>
        <p:spPr>
          <a:xfrm>
            <a:off x="4370832" y="2331720"/>
            <a:ext cx="3456432" cy="1353312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4517136" y="2459736"/>
            <a:ext cx="3127248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0" i="0">
                <a:solidFill>
                  <a:srgbClr val="EFBD9F"/>
                </a:solidFill>
                <a:latin typeface="Aptos"/>
              </a:rPr>
              <a:t>09 · EDUCAÇÃO</a:t>
            </a:r>
            <a:endParaRPr lang="pt-BR" sz="850"/>
          </a:p>
        </p:txBody>
      </p:sp>
      <p:sp>
        <p:nvSpPr>
          <p:cNvPr id="13" name="Text 13"/>
          <p:cNvSpPr txBox="1"/>
          <p:nvPr/>
        </p:nvSpPr>
        <p:spPr>
          <a:xfrm>
            <a:off x="4517136" y="2697480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450" b="1" i="0">
                <a:solidFill>
                  <a:srgbClr val="FFF8FF"/>
                </a:solidFill>
                <a:latin typeface="Aptos Display"/>
              </a:rPr>
              <a:t>Escola em Rede</a:t>
            </a:r>
            <a:endParaRPr lang="pt-BR" sz="1450"/>
          </a:p>
        </p:txBody>
      </p:sp>
      <p:sp>
        <p:nvSpPr>
          <p:cNvPr id="14" name="Text 14"/>
          <p:cNvSpPr txBox="1"/>
          <p:nvPr/>
        </p:nvSpPr>
        <p:spPr>
          <a:xfrm>
            <a:off x="4517136" y="3090672"/>
            <a:ext cx="3108960" cy="4297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DDD1E4"/>
                </a:solidFill>
                <a:latin typeface="Aptos"/>
              </a:rPr>
              <a:t>Calendário, documentação e orientações para famílias.</a:t>
            </a:r>
            <a:endParaRPr lang="pt-BR" sz="1050"/>
          </a:p>
        </p:txBody>
      </p:sp>
      <p:sp>
        <p:nvSpPr>
          <p:cNvPr id="15" name="Shape 15"/>
          <p:cNvSpPr/>
          <p:nvPr/>
        </p:nvSpPr>
        <p:spPr>
          <a:xfrm>
            <a:off x="8083296" y="2331720"/>
            <a:ext cx="3456432" cy="1353312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8229600" y="2459736"/>
            <a:ext cx="3127248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0" i="0">
                <a:solidFill>
                  <a:srgbClr val="EFBD9F"/>
                </a:solidFill>
                <a:latin typeface="Aptos"/>
              </a:rPr>
              <a:t>10 · ASSISTÊNCIA</a:t>
            </a:r>
            <a:endParaRPr lang="pt-BR" sz="850"/>
          </a:p>
        </p:txBody>
      </p:sp>
      <p:sp>
        <p:nvSpPr>
          <p:cNvPr id="17" name="Text 17"/>
          <p:cNvSpPr txBox="1"/>
          <p:nvPr/>
        </p:nvSpPr>
        <p:spPr>
          <a:xfrm>
            <a:off x="8229600" y="2697480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450" b="1" i="0">
                <a:solidFill>
                  <a:srgbClr val="FFF8FF"/>
                </a:solidFill>
                <a:latin typeface="Aptos Display"/>
              </a:rPr>
              <a:t>Cuidado em Rede</a:t>
            </a:r>
            <a:endParaRPr lang="pt-BR" sz="1450"/>
          </a:p>
        </p:txBody>
      </p:sp>
      <p:sp>
        <p:nvSpPr>
          <p:cNvPr id="18" name="Text 18"/>
          <p:cNvSpPr txBox="1"/>
          <p:nvPr/>
        </p:nvSpPr>
        <p:spPr>
          <a:xfrm>
            <a:off x="8229600" y="3090672"/>
            <a:ext cx="3108960" cy="4297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DDD1E4"/>
                </a:solidFill>
                <a:latin typeface="Aptos"/>
              </a:rPr>
              <a:t>Mapa de serviços, requisitos e encaminhamento orientado.</a:t>
            </a:r>
            <a:endParaRPr lang="pt-BR" sz="1050"/>
          </a:p>
        </p:txBody>
      </p:sp>
      <p:sp>
        <p:nvSpPr>
          <p:cNvPr id="19" name="Shape 19"/>
          <p:cNvSpPr/>
          <p:nvPr/>
        </p:nvSpPr>
        <p:spPr>
          <a:xfrm>
            <a:off x="2514600" y="3886200"/>
            <a:ext cx="3456432" cy="1353312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2660904" y="4014216"/>
            <a:ext cx="3127248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0" i="0">
                <a:solidFill>
                  <a:srgbClr val="EFBD9F"/>
                </a:solidFill>
                <a:latin typeface="Aptos"/>
              </a:rPr>
              <a:t>11 · CIDADE</a:t>
            </a:r>
            <a:endParaRPr lang="pt-BR" sz="850"/>
          </a:p>
        </p:txBody>
      </p:sp>
      <p:sp>
        <p:nvSpPr>
          <p:cNvPr id="21" name="Text 21"/>
          <p:cNvSpPr txBox="1"/>
          <p:nvPr/>
        </p:nvSpPr>
        <p:spPr>
          <a:xfrm>
            <a:off x="2660904" y="4251960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450" b="1" i="0">
                <a:solidFill>
                  <a:srgbClr val="FFF8FF"/>
                </a:solidFill>
                <a:latin typeface="Aptos Display"/>
              </a:rPr>
              <a:t>Cidade em Campo</a:t>
            </a:r>
            <a:endParaRPr lang="pt-BR" sz="1450"/>
          </a:p>
        </p:txBody>
      </p:sp>
      <p:sp>
        <p:nvSpPr>
          <p:cNvPr id="22" name="Text 22"/>
          <p:cNvSpPr txBox="1"/>
          <p:nvPr/>
        </p:nvSpPr>
        <p:spPr>
          <a:xfrm>
            <a:off x="2660904" y="4645152"/>
            <a:ext cx="3108960" cy="4297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DDD1E4"/>
                </a:solidFill>
                <a:latin typeface="Aptos"/>
              </a:rPr>
              <a:t>Registro e acompanhamento de demandas urbanas.</a:t>
            </a:r>
            <a:endParaRPr lang="pt-BR" sz="1050"/>
          </a:p>
        </p:txBody>
      </p:sp>
      <p:sp>
        <p:nvSpPr>
          <p:cNvPr id="23" name="Shape 23"/>
          <p:cNvSpPr/>
          <p:nvPr/>
        </p:nvSpPr>
        <p:spPr>
          <a:xfrm>
            <a:off x="6227064" y="3886200"/>
            <a:ext cx="3456432" cy="1353312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6373368" y="4014216"/>
            <a:ext cx="3127248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0" i="0">
                <a:solidFill>
                  <a:srgbClr val="EFBD9F"/>
                </a:solidFill>
                <a:latin typeface="Aptos"/>
              </a:rPr>
              <a:t>12 · COMPRAS</a:t>
            </a:r>
            <a:endParaRPr lang="pt-BR" sz="850"/>
          </a:p>
        </p:txBody>
      </p:sp>
      <p:sp>
        <p:nvSpPr>
          <p:cNvPr id="25" name="Text 25"/>
          <p:cNvSpPr txBox="1"/>
          <p:nvPr/>
        </p:nvSpPr>
        <p:spPr>
          <a:xfrm>
            <a:off x="6373368" y="4251960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450" b="1" i="0">
                <a:solidFill>
                  <a:srgbClr val="FFF8FF"/>
                </a:solidFill>
                <a:latin typeface="Aptos Display"/>
              </a:rPr>
              <a:t>Compras &amp; Contratos</a:t>
            </a:r>
            <a:endParaRPr lang="pt-BR" sz="1450"/>
          </a:p>
        </p:txBody>
      </p:sp>
      <p:sp>
        <p:nvSpPr>
          <p:cNvPr id="26" name="Text 26"/>
          <p:cNvSpPr txBox="1"/>
          <p:nvPr/>
        </p:nvSpPr>
        <p:spPr>
          <a:xfrm>
            <a:off x="6373368" y="4645152"/>
            <a:ext cx="3108960" cy="4297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DDD1E4"/>
                </a:solidFill>
                <a:latin typeface="Aptos"/>
              </a:rPr>
              <a:t>Busca em editais, contratos, prazos e documentos.</a:t>
            </a:r>
            <a:endParaRPr lang="pt-BR" sz="1050"/>
          </a:p>
        </p:txBody>
      </p:sp>
      <p:sp>
        <p:nvSpPr>
          <p:cNvPr id="27" name="Text 27"/>
          <p:cNvSpPr txBox="1"/>
          <p:nvPr/>
        </p:nvSpPr>
        <p:spPr>
          <a:xfrm>
            <a:off x="685800" y="5532120"/>
            <a:ext cx="1078992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00" b="0" i="0">
                <a:solidFill>
                  <a:srgbClr val="F4E9FA"/>
                </a:solidFill>
                <a:latin typeface="Aptos"/>
              </a:rPr>
              <a:t>Fontes, limites e encaminhamentos próprios para cada serviço; profissionais mantêm a responsabilidade pelas decisões.</a:t>
            </a:r>
            <a:endParaRPr lang="pt-BR" sz="1100"/>
          </a:p>
        </p:txBody>
      </p:sp>
      <p:sp>
        <p:nvSpPr>
          <p:cNvPr id="28" name="Shape 28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3E3344"/>
          </a:solidFill>
          <a:ln>
            <a:noFill/>
          </a:ln>
        </p:spPr>
      </p:sp>
      <p:sp>
        <p:nvSpPr>
          <p:cNvPr id="29" name="Text 29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B7A9BF"/>
                </a:solidFill>
                <a:latin typeface="Aptos"/>
              </a:rPr>
              <a:t>PRODUTOS AJUSTADOS AO SERVIÇO E À REGRA LOCAL</a:t>
            </a:r>
            <a:endParaRPr lang="pt-BR" sz="800"/>
          </a:p>
        </p:txBody>
      </p:sp>
      <p:sp>
        <p:nvSpPr>
          <p:cNvPr id="30" name="Text 30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B7A9BF"/>
                </a:solidFill>
                <a:latin typeface="Aptos"/>
              </a:rPr>
              <a:t>06 / 12</a:t>
            </a:r>
            <a:endParaRPr lang="pt-BR" sz="85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07">
    <p:bg>
      <p:bgPr>
        <a:solidFill>
          <a:srgbClr val="F4F0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21792" y="246888"/>
            <a:ext cx="70408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0" i="0">
                <a:solidFill>
                  <a:srgbClr val="7C6C84"/>
                </a:solidFill>
                <a:latin typeface="Aptos"/>
              </a:rPr>
              <a:t>05 / COMPOSIÇÃO DO PORTFÓLIO</a:t>
            </a:r>
            <a:endParaRPr lang="pt-BR" sz="950"/>
          </a:p>
        </p:txBody>
      </p:sp>
      <p:sp>
        <p:nvSpPr>
          <p:cNvPr id="3" name="Text 3"/>
          <p:cNvSpPr txBox="1"/>
          <p:nvPr/>
        </p:nvSpPr>
        <p:spPr>
          <a:xfrm>
            <a:off x="8229600" y="246888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900" b="0" i="0">
                <a:solidFill>
                  <a:srgbClr val="7C6C84"/>
                </a:solidFill>
                <a:latin typeface="Aptos"/>
              </a:rPr>
              <a:t>UM COMEÇO OBJETIVO</a:t>
            </a:r>
            <a:endParaRPr lang="pt-BR" sz="900"/>
          </a:p>
        </p:txBody>
      </p:sp>
      <p:sp>
        <p:nvSpPr>
          <p:cNvPr id="4" name="Node 4"/>
          <p:cNvSpPr/>
          <p:nvPr/>
        </p:nvSpPr>
        <p:spPr>
          <a:xfrm>
            <a:off x="621792" y="283464"/>
            <a:ext cx="64008" cy="6400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40080" y="877824"/>
            <a:ext cx="9966960" cy="2468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8148AA"/>
                </a:solidFill>
                <a:latin typeface="Aptos"/>
              </a:rPr>
              <a:t>COMBINE PRODUTOS EM TORNO DE UMA JORNADA</a:t>
            </a:r>
            <a:endParaRPr lang="pt-BR" sz="1000"/>
          </a:p>
        </p:txBody>
      </p:sp>
      <p:sp>
        <p:nvSpPr>
          <p:cNvPr id="6" name="Text 6"/>
          <p:cNvSpPr txBox="1"/>
          <p:nvPr/>
        </p:nvSpPr>
        <p:spPr>
          <a:xfrm>
            <a:off x="621792" y="120700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201727"/>
                </a:solidFill>
                <a:latin typeface="Aptos Display"/>
              </a:rPr>
              <a:t>Monte a solução do tamanho do serviço.</a:t>
            </a:r>
            <a:endParaRPr lang="pt-BR" sz="2900"/>
          </a:p>
        </p:txBody>
      </p:sp>
      <p:sp>
        <p:nvSpPr>
          <p:cNvPr id="7" name="Shape 7"/>
          <p:cNvSpPr/>
          <p:nvPr/>
        </p:nvSpPr>
        <p:spPr>
          <a:xfrm>
            <a:off x="658368" y="2414016"/>
            <a:ext cx="3456432" cy="2615184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8CBDC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822960" y="2615184"/>
            <a:ext cx="3054096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1" i="0">
                <a:solidFill>
                  <a:srgbClr val="8853A6"/>
                </a:solidFill>
                <a:latin typeface="Aptos"/>
              </a:rPr>
              <a:t>COMEÇAR</a:t>
            </a:r>
            <a:endParaRPr lang="pt-BR" sz="900"/>
          </a:p>
        </p:txBody>
      </p:sp>
      <p:sp>
        <p:nvSpPr>
          <p:cNvPr id="9" name="Text 9"/>
          <p:cNvSpPr txBox="1"/>
          <p:nvPr/>
        </p:nvSpPr>
        <p:spPr>
          <a:xfrm>
            <a:off x="822960" y="2944368"/>
            <a:ext cx="3063240" cy="43891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600" b="1" i="0">
                <a:solidFill>
                  <a:srgbClr val="201727"/>
                </a:solidFill>
                <a:latin typeface="Aptos Display"/>
              </a:rPr>
              <a:t>Atendimento claro</a:t>
            </a:r>
            <a:endParaRPr lang="pt-BR" sz="1600"/>
          </a:p>
        </p:txBody>
      </p:sp>
      <p:sp>
        <p:nvSpPr>
          <p:cNvPr id="10" name="Text 10"/>
          <p:cNvSpPr txBox="1"/>
          <p:nvPr/>
        </p:nvSpPr>
        <p:spPr>
          <a:xfrm>
            <a:off x="822960" y="3529584"/>
            <a:ext cx="3063240" cy="6583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50" b="1" i="0">
                <a:solidFill>
                  <a:srgbClr val="28143A"/>
                </a:solidFill>
                <a:latin typeface="Aptos"/>
              </a:rPr>
              <a:t>Atende Cidadão</a:t>
            </a:r>
            <a:endParaRPr lang="pt-BR" sz="1250"/>
          </a:p>
          <a:p>
            <a:pPr algn="l">
              <a:lnSpc>
                <a:spcPct val="108000"/>
              </a:lnSpc>
            </a:pPr>
            <a:r>
              <a:rPr lang="pt-BR" sz="1250" b="1" i="0">
                <a:solidFill>
                  <a:srgbClr val="28143A"/>
                </a:solidFill>
                <a:latin typeface="Aptos"/>
              </a:rPr>
              <a:t>+ Busca Pública</a:t>
            </a:r>
            <a:endParaRPr lang="pt-BR" sz="1250"/>
          </a:p>
        </p:txBody>
      </p:sp>
      <p:sp>
        <p:nvSpPr>
          <p:cNvPr id="11" name="Text 11"/>
          <p:cNvSpPr txBox="1"/>
          <p:nvPr/>
        </p:nvSpPr>
        <p:spPr>
          <a:xfrm>
            <a:off x="822960" y="4352544"/>
            <a:ext cx="3063240" cy="43891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685F6C"/>
                </a:solidFill>
                <a:latin typeface="Aptos"/>
              </a:rPr>
              <a:t>Para orientar a população e reunir respostas municipais.</a:t>
            </a:r>
            <a:endParaRPr lang="pt-BR" sz="1050"/>
          </a:p>
        </p:txBody>
      </p:sp>
      <p:sp>
        <p:nvSpPr>
          <p:cNvPr id="12" name="Shape 12"/>
          <p:cNvSpPr/>
          <p:nvPr/>
        </p:nvSpPr>
        <p:spPr>
          <a:xfrm>
            <a:off x="4370832" y="2414016"/>
            <a:ext cx="3456432" cy="2615184"/>
          </a:xfrm>
          <a:prstGeom prst="roundRect">
            <a:avLst/>
          </a:prstGeom>
          <a:solidFill>
            <a:srgbClr val="EDE3F2"/>
          </a:solidFill>
          <a:ln w="10000">
            <a:solidFill>
              <a:srgbClr val="9656DC"/>
            </a:solidFill>
          </a:ln>
        </p:spPr>
      </p:sp>
      <p:sp>
        <p:nvSpPr>
          <p:cNvPr id="13" name="Shape 13"/>
          <p:cNvSpPr/>
          <p:nvPr/>
        </p:nvSpPr>
        <p:spPr>
          <a:xfrm>
            <a:off x="4370832" y="2414016"/>
            <a:ext cx="3456432" cy="54864"/>
          </a:xfrm>
          <a:prstGeom prst="rect">
            <a:avLst/>
          </a:prstGeom>
          <a:solidFill>
            <a:srgbClr val="9656DC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4535424" y="2615184"/>
            <a:ext cx="3054096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1" i="0">
                <a:solidFill>
                  <a:srgbClr val="8853A6"/>
                </a:solidFill>
                <a:latin typeface="Aptos"/>
              </a:rPr>
              <a:t>CONECTAR</a:t>
            </a:r>
            <a:endParaRPr lang="pt-BR" sz="900"/>
          </a:p>
        </p:txBody>
      </p:sp>
      <p:sp>
        <p:nvSpPr>
          <p:cNvPr id="15" name="Text 15"/>
          <p:cNvSpPr txBox="1"/>
          <p:nvPr/>
        </p:nvSpPr>
        <p:spPr>
          <a:xfrm>
            <a:off x="4535424" y="2944368"/>
            <a:ext cx="3063240" cy="43891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600" b="1" i="0">
                <a:solidFill>
                  <a:srgbClr val="201727"/>
                </a:solidFill>
                <a:latin typeface="Aptos Display"/>
              </a:rPr>
              <a:t>Serviço em fluxo</a:t>
            </a:r>
            <a:endParaRPr lang="pt-BR" sz="1600"/>
          </a:p>
        </p:txBody>
      </p:sp>
      <p:sp>
        <p:nvSpPr>
          <p:cNvPr id="16" name="Text 16"/>
          <p:cNvSpPr txBox="1"/>
          <p:nvPr/>
        </p:nvSpPr>
        <p:spPr>
          <a:xfrm>
            <a:off x="4535424" y="3529584"/>
            <a:ext cx="3063240" cy="6583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50" b="1" i="0">
                <a:solidFill>
                  <a:srgbClr val="28143A"/>
                </a:solidFill>
                <a:latin typeface="Aptos"/>
              </a:rPr>
              <a:t>Protocolo Vivo</a:t>
            </a:r>
            <a:endParaRPr lang="pt-BR" sz="1250"/>
          </a:p>
          <a:p>
            <a:pPr algn="l">
              <a:lnSpc>
                <a:spcPct val="108000"/>
              </a:lnSpc>
            </a:pPr>
            <a:r>
              <a:rPr lang="pt-BR" sz="1250" b="1" i="0">
                <a:solidFill>
                  <a:srgbClr val="28143A"/>
                </a:solidFill>
                <a:latin typeface="Aptos"/>
              </a:rPr>
              <a:t>+ Integra Legados</a:t>
            </a:r>
            <a:endParaRPr lang="pt-BR" sz="1250"/>
          </a:p>
          <a:p>
            <a:pPr algn="l">
              <a:lnSpc>
                <a:spcPct val="108000"/>
              </a:lnSpc>
            </a:pPr>
            <a:r>
              <a:rPr lang="pt-BR" sz="1250" b="1" i="0">
                <a:solidFill>
                  <a:srgbClr val="28143A"/>
                </a:solidFill>
                <a:latin typeface="Aptos"/>
              </a:rPr>
              <a:t>+ Fluxo Digital</a:t>
            </a:r>
            <a:endParaRPr lang="pt-BR" sz="1250"/>
          </a:p>
        </p:txBody>
      </p:sp>
      <p:sp>
        <p:nvSpPr>
          <p:cNvPr id="17" name="Text 17"/>
          <p:cNvSpPr txBox="1"/>
          <p:nvPr/>
        </p:nvSpPr>
        <p:spPr>
          <a:xfrm>
            <a:off x="4535424" y="4352544"/>
            <a:ext cx="3063240" cy="43891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685F6C"/>
                </a:solidFill>
                <a:latin typeface="Aptos"/>
              </a:rPr>
              <a:t>Para acompanhar uma jornada entre canais, sistemas e equipes.</a:t>
            </a:r>
            <a:endParaRPr lang="pt-BR" sz="1050"/>
          </a:p>
        </p:txBody>
      </p:sp>
      <p:sp>
        <p:nvSpPr>
          <p:cNvPr id="18" name="Shape 18"/>
          <p:cNvSpPr/>
          <p:nvPr/>
        </p:nvSpPr>
        <p:spPr>
          <a:xfrm>
            <a:off x="8083296" y="2414016"/>
            <a:ext cx="3456432" cy="2615184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8CBDC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8247888" y="2615184"/>
            <a:ext cx="3054096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1" i="0">
                <a:solidFill>
                  <a:srgbClr val="8853A6"/>
                </a:solidFill>
                <a:latin typeface="Aptos"/>
              </a:rPr>
              <a:t>AMPLIAR</a:t>
            </a:r>
            <a:endParaRPr lang="pt-BR" sz="900"/>
          </a:p>
        </p:txBody>
      </p:sp>
      <p:sp>
        <p:nvSpPr>
          <p:cNvPr id="20" name="Text 20"/>
          <p:cNvSpPr txBox="1"/>
          <p:nvPr/>
        </p:nvSpPr>
        <p:spPr>
          <a:xfrm>
            <a:off x="8247888" y="2944368"/>
            <a:ext cx="3063240" cy="43891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600" b="1" i="0">
                <a:solidFill>
                  <a:srgbClr val="201727"/>
                </a:solidFill>
                <a:latin typeface="Aptos Display"/>
              </a:rPr>
              <a:t>Gestão que aprende</a:t>
            </a:r>
            <a:endParaRPr lang="pt-BR" sz="1600"/>
          </a:p>
        </p:txBody>
      </p:sp>
      <p:sp>
        <p:nvSpPr>
          <p:cNvPr id="21" name="Text 21"/>
          <p:cNvSpPr txBox="1"/>
          <p:nvPr/>
        </p:nvSpPr>
        <p:spPr>
          <a:xfrm>
            <a:off x="8247888" y="3529584"/>
            <a:ext cx="3063240" cy="6583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50" b="1" i="0">
                <a:solidFill>
                  <a:srgbClr val="28143A"/>
                </a:solidFill>
                <a:latin typeface="Aptos"/>
              </a:rPr>
              <a:t>Radar de Serviços</a:t>
            </a:r>
            <a:endParaRPr lang="pt-BR" sz="1250"/>
          </a:p>
          <a:p>
            <a:pPr algn="l">
              <a:lnSpc>
                <a:spcPct val="108000"/>
              </a:lnSpc>
            </a:pPr>
            <a:r>
              <a:rPr lang="pt-BR" sz="1250" b="1" i="0">
                <a:solidFill>
                  <a:srgbClr val="28143A"/>
                </a:solidFill>
                <a:latin typeface="Aptos"/>
              </a:rPr>
              <a:t>+ Copiloto do Servidor</a:t>
            </a:r>
            <a:endParaRPr lang="pt-BR" sz="1250"/>
          </a:p>
          <a:p>
            <a:pPr algn="l">
              <a:lnSpc>
                <a:spcPct val="108000"/>
              </a:lnSpc>
            </a:pPr>
            <a:r>
              <a:rPr lang="pt-BR" sz="1250" b="1" i="0">
                <a:solidFill>
                  <a:srgbClr val="28143A"/>
                </a:solidFill>
                <a:latin typeface="Aptos"/>
              </a:rPr>
              <a:t>+ Kits setoriais</a:t>
            </a:r>
            <a:endParaRPr lang="pt-BR" sz="1250"/>
          </a:p>
        </p:txBody>
      </p:sp>
      <p:sp>
        <p:nvSpPr>
          <p:cNvPr id="22" name="Text 22"/>
          <p:cNvSpPr txBox="1"/>
          <p:nvPr/>
        </p:nvSpPr>
        <p:spPr>
          <a:xfrm>
            <a:off x="8247888" y="4352544"/>
            <a:ext cx="3063240" cy="43891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50" b="0" i="0">
                <a:solidFill>
                  <a:srgbClr val="685F6C"/>
                </a:solidFill>
                <a:latin typeface="Aptos"/>
              </a:rPr>
              <a:t>Para evoluir processos com observação e prioridade.</a:t>
            </a:r>
            <a:endParaRPr lang="pt-BR" sz="1050"/>
          </a:p>
        </p:txBody>
      </p:sp>
      <p:sp>
        <p:nvSpPr>
          <p:cNvPr id="23" name="Text 23"/>
          <p:cNvSpPr txBox="1"/>
          <p:nvPr/>
        </p:nvSpPr>
        <p:spPr>
          <a:xfrm>
            <a:off x="685800" y="5422392"/>
            <a:ext cx="1078992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0" i="0">
                <a:solidFill>
                  <a:srgbClr val="402B4D"/>
                </a:solidFill>
                <a:latin typeface="Aptos"/>
              </a:rPr>
              <a:t>A composição final nasce no diagnóstico: objetivos, fontes, limites, integrações e responsáveis.</a:t>
            </a:r>
            <a:endParaRPr lang="pt-BR" sz="1200"/>
          </a:p>
        </p:txBody>
      </p:sp>
      <p:sp>
        <p:nvSpPr>
          <p:cNvPr id="24" name="Shape 24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D4CAD7"/>
          </a:solidFill>
          <a:ln>
            <a:noFill/>
          </a:ln>
        </p:spPr>
      </p:sp>
      <p:sp>
        <p:nvSpPr>
          <p:cNvPr id="25" name="Text 25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86798B"/>
                </a:solidFill>
                <a:latin typeface="Aptos"/>
              </a:rPr>
              <a:t>SEM PACOTE GENÉRICO. ESCOPO CONSTRUÍDO COM O MUNICÍPIO.</a:t>
            </a:r>
            <a:endParaRPr lang="pt-BR" sz="800"/>
          </a:p>
        </p:txBody>
      </p:sp>
      <p:sp>
        <p:nvSpPr>
          <p:cNvPr id="26" name="Text 26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86798B"/>
                </a:solidFill>
                <a:latin typeface="Aptos"/>
              </a:rPr>
              <a:t>07 / 12</a:t>
            </a:r>
            <a:endParaRPr lang="pt-BR" sz="85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08">
    <p:bg>
      <p:bgPr>
        <a:solidFill>
          <a:srgbClr val="0A0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21792" y="246888"/>
            <a:ext cx="70408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0" i="0">
                <a:solidFill>
                  <a:srgbClr val="D5B7E8"/>
                </a:solidFill>
                <a:latin typeface="Aptos"/>
              </a:rPr>
              <a:t>06 / COMO O PRODUTO ENTRA EM OPERAÇÃO</a:t>
            </a:r>
            <a:endParaRPr lang="pt-BR" sz="950"/>
          </a:p>
        </p:txBody>
      </p:sp>
      <p:sp>
        <p:nvSpPr>
          <p:cNvPr id="3" name="Text 3"/>
          <p:cNvSpPr txBox="1"/>
          <p:nvPr/>
        </p:nvSpPr>
        <p:spPr>
          <a:xfrm>
            <a:off x="8229600" y="246888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900" b="0" i="0">
                <a:solidFill>
                  <a:srgbClr val="D5B7E8"/>
                </a:solidFill>
                <a:latin typeface="Aptos"/>
              </a:rPr>
              <a:t>IMPLANTAÇÃO POR ETAPAS</a:t>
            </a:r>
            <a:endParaRPr lang="pt-BR" sz="900"/>
          </a:p>
        </p:txBody>
      </p:sp>
      <p:sp>
        <p:nvSpPr>
          <p:cNvPr id="4" name="Node 4"/>
          <p:cNvSpPr/>
          <p:nvPr/>
        </p:nvSpPr>
        <p:spPr>
          <a:xfrm>
            <a:off x="621792" y="283464"/>
            <a:ext cx="64008" cy="6400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40080" y="877824"/>
            <a:ext cx="9966960" cy="2468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E0B7FA"/>
                </a:solidFill>
                <a:latin typeface="Aptos"/>
              </a:rPr>
              <a:t>UM FLUXO REAL. UM ESCOPO CONTROLÁVEL.</a:t>
            </a:r>
            <a:endParaRPr lang="pt-BR" sz="1000"/>
          </a:p>
        </p:txBody>
      </p:sp>
      <p:sp>
        <p:nvSpPr>
          <p:cNvPr id="6" name="Text 6"/>
          <p:cNvSpPr txBox="1"/>
          <p:nvPr/>
        </p:nvSpPr>
        <p:spPr>
          <a:xfrm>
            <a:off x="621792" y="120700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FFF8FF"/>
                </a:solidFill>
                <a:latin typeface="Aptos Display"/>
              </a:rPr>
              <a:t>Da primeira conversa à melhoria contínua.</a:t>
            </a:r>
            <a:endParaRPr lang="pt-BR" sz="2900"/>
          </a:p>
        </p:txBody>
      </p:sp>
      <p:sp>
        <p:nvSpPr>
          <p:cNvPr id="7" name="Shape 7"/>
          <p:cNvSpPr/>
          <p:nvPr/>
        </p:nvSpPr>
        <p:spPr>
          <a:xfrm>
            <a:off x="658368" y="2505456"/>
            <a:ext cx="2551176" cy="1965960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8" name="Shape 8"/>
          <p:cNvSpPr/>
          <p:nvPr/>
        </p:nvSpPr>
        <p:spPr>
          <a:xfrm>
            <a:off x="658368" y="2505456"/>
            <a:ext cx="2551176" cy="32004"/>
          </a:xfrm>
          <a:prstGeom prst="rect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9" name="Node 9"/>
          <p:cNvSpPr/>
          <p:nvPr/>
        </p:nvSpPr>
        <p:spPr>
          <a:xfrm>
            <a:off x="841248" y="2743200"/>
            <a:ext cx="310896" cy="310896"/>
          </a:xfrm>
          <a:prstGeom prst="ellipse">
            <a:avLst/>
          </a:prstGeom>
          <a:solidFill>
            <a:srgbClr val="28143A"/>
          </a:solidFill>
          <a:ln w="18000">
            <a:solidFill>
              <a:srgbClr val="AE7CC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841248" y="2807208"/>
            <a:ext cx="310896" cy="12801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00" b="0" i="0">
                <a:solidFill>
                  <a:srgbClr val="F2C3A6"/>
                </a:solidFill>
                <a:latin typeface="Aptos"/>
              </a:rPr>
              <a:t>01</a:t>
            </a:r>
            <a:endParaRPr lang="pt-BR" sz="800"/>
          </a:p>
        </p:txBody>
      </p:sp>
      <p:sp>
        <p:nvSpPr>
          <p:cNvPr id="11" name="Text 11"/>
          <p:cNvSpPr txBox="1"/>
          <p:nvPr/>
        </p:nvSpPr>
        <p:spPr>
          <a:xfrm>
            <a:off x="841248" y="3246120"/>
            <a:ext cx="2103120" cy="31089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FFF8FF"/>
                </a:solidFill>
                <a:latin typeface="Aptos Display"/>
              </a:rPr>
              <a:t>Mapear</a:t>
            </a:r>
            <a:endParaRPr lang="pt-BR" sz="1500"/>
          </a:p>
        </p:txBody>
      </p:sp>
      <p:sp>
        <p:nvSpPr>
          <p:cNvPr id="12" name="Text 12"/>
          <p:cNvSpPr txBox="1"/>
          <p:nvPr/>
        </p:nvSpPr>
        <p:spPr>
          <a:xfrm>
            <a:off x="841248" y="3675888"/>
            <a:ext cx="2121408" cy="56692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50" b="0" i="0">
                <a:solidFill>
                  <a:srgbClr val="DDD1E4"/>
                </a:solidFill>
                <a:latin typeface="Aptos"/>
              </a:rPr>
              <a:t>Usuário, serviço, regras, fila e sistemas envolvidos.</a:t>
            </a:r>
            <a:endParaRPr lang="pt-BR" sz="1150"/>
          </a:p>
        </p:txBody>
      </p:sp>
      <p:sp>
        <p:nvSpPr>
          <p:cNvPr id="13" name="Shape 13"/>
          <p:cNvSpPr/>
          <p:nvPr/>
        </p:nvSpPr>
        <p:spPr>
          <a:xfrm>
            <a:off x="3456432" y="2505456"/>
            <a:ext cx="2551176" cy="1965960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456432" y="2505456"/>
            <a:ext cx="2551176" cy="32004"/>
          </a:xfrm>
          <a:prstGeom prst="rect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15" name="Node 15"/>
          <p:cNvSpPr/>
          <p:nvPr/>
        </p:nvSpPr>
        <p:spPr>
          <a:xfrm>
            <a:off x="3639312" y="2743200"/>
            <a:ext cx="310896" cy="310896"/>
          </a:xfrm>
          <a:prstGeom prst="ellipse">
            <a:avLst/>
          </a:prstGeom>
          <a:solidFill>
            <a:srgbClr val="28143A"/>
          </a:solidFill>
          <a:ln w="18000">
            <a:solidFill>
              <a:srgbClr val="AE7CC5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3639312" y="2807208"/>
            <a:ext cx="310896" cy="12801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00" b="0" i="0">
                <a:solidFill>
                  <a:srgbClr val="F2C3A6"/>
                </a:solidFill>
                <a:latin typeface="Aptos"/>
              </a:rPr>
              <a:t>02</a:t>
            </a:r>
            <a:endParaRPr lang="pt-BR" sz="800"/>
          </a:p>
        </p:txBody>
      </p:sp>
      <p:sp>
        <p:nvSpPr>
          <p:cNvPr id="17" name="Text 17"/>
          <p:cNvSpPr txBox="1"/>
          <p:nvPr/>
        </p:nvSpPr>
        <p:spPr>
          <a:xfrm>
            <a:off x="3639312" y="3246120"/>
            <a:ext cx="2103120" cy="31089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FFF8FF"/>
                </a:solidFill>
                <a:latin typeface="Aptos Display"/>
              </a:rPr>
              <a:t>Configurar</a:t>
            </a:r>
            <a:endParaRPr lang="pt-BR" sz="1500"/>
          </a:p>
        </p:txBody>
      </p:sp>
      <p:sp>
        <p:nvSpPr>
          <p:cNvPr id="18" name="Text 18"/>
          <p:cNvSpPr txBox="1"/>
          <p:nvPr/>
        </p:nvSpPr>
        <p:spPr>
          <a:xfrm>
            <a:off x="3639312" y="3675888"/>
            <a:ext cx="2121408" cy="56692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50" b="0" i="0">
                <a:solidFill>
                  <a:srgbClr val="DDD1E4"/>
                </a:solidFill>
                <a:latin typeface="Aptos"/>
              </a:rPr>
              <a:t>Produto, fontes autorizadas, limites e indicadores.</a:t>
            </a:r>
            <a:endParaRPr lang="pt-BR" sz="1150"/>
          </a:p>
        </p:txBody>
      </p:sp>
      <p:sp>
        <p:nvSpPr>
          <p:cNvPr id="19" name="Shape 19"/>
          <p:cNvSpPr/>
          <p:nvPr/>
        </p:nvSpPr>
        <p:spPr>
          <a:xfrm>
            <a:off x="6254496" y="2505456"/>
            <a:ext cx="2551176" cy="1965960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20" name="Shape 20"/>
          <p:cNvSpPr/>
          <p:nvPr/>
        </p:nvSpPr>
        <p:spPr>
          <a:xfrm>
            <a:off x="6254496" y="2505456"/>
            <a:ext cx="2551176" cy="32004"/>
          </a:xfrm>
          <a:prstGeom prst="rect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21" name="Node 21"/>
          <p:cNvSpPr/>
          <p:nvPr/>
        </p:nvSpPr>
        <p:spPr>
          <a:xfrm>
            <a:off x="6437376" y="2743200"/>
            <a:ext cx="310896" cy="310896"/>
          </a:xfrm>
          <a:prstGeom prst="ellipse">
            <a:avLst/>
          </a:prstGeom>
          <a:solidFill>
            <a:srgbClr val="28143A"/>
          </a:solidFill>
          <a:ln w="18000">
            <a:solidFill>
              <a:srgbClr val="AE7CC5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6437376" y="2807208"/>
            <a:ext cx="310896" cy="12801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00" b="0" i="0">
                <a:solidFill>
                  <a:srgbClr val="F2C3A6"/>
                </a:solidFill>
                <a:latin typeface="Aptos"/>
              </a:rPr>
              <a:t>03</a:t>
            </a:r>
            <a:endParaRPr lang="pt-BR" sz="800"/>
          </a:p>
        </p:txBody>
      </p:sp>
      <p:sp>
        <p:nvSpPr>
          <p:cNvPr id="23" name="Text 23"/>
          <p:cNvSpPr txBox="1"/>
          <p:nvPr/>
        </p:nvSpPr>
        <p:spPr>
          <a:xfrm>
            <a:off x="6437376" y="3246120"/>
            <a:ext cx="2103120" cy="31089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FFF8FF"/>
                </a:solidFill>
                <a:latin typeface="Aptos Display"/>
              </a:rPr>
              <a:t>Conectar</a:t>
            </a:r>
            <a:endParaRPr lang="pt-BR" sz="1500"/>
          </a:p>
        </p:txBody>
      </p:sp>
      <p:sp>
        <p:nvSpPr>
          <p:cNvPr id="24" name="Text 24"/>
          <p:cNvSpPr txBox="1"/>
          <p:nvPr/>
        </p:nvSpPr>
        <p:spPr>
          <a:xfrm>
            <a:off x="6437376" y="3675888"/>
            <a:ext cx="2121408" cy="56692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50" b="0" i="0">
                <a:solidFill>
                  <a:srgbClr val="DDD1E4"/>
                </a:solidFill>
                <a:latin typeface="Aptos"/>
              </a:rPr>
              <a:t>Integrações, permissões, registros e revisões.</a:t>
            </a:r>
            <a:endParaRPr lang="pt-BR" sz="1150"/>
          </a:p>
        </p:txBody>
      </p:sp>
      <p:sp>
        <p:nvSpPr>
          <p:cNvPr id="25" name="Shape 25"/>
          <p:cNvSpPr/>
          <p:nvPr/>
        </p:nvSpPr>
        <p:spPr>
          <a:xfrm>
            <a:off x="9052560" y="2505456"/>
            <a:ext cx="2551176" cy="1965960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26" name="Shape 26"/>
          <p:cNvSpPr/>
          <p:nvPr/>
        </p:nvSpPr>
        <p:spPr>
          <a:xfrm>
            <a:off x="9052560" y="2505456"/>
            <a:ext cx="2551176" cy="32004"/>
          </a:xfrm>
          <a:prstGeom prst="rect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27" name="Node 27"/>
          <p:cNvSpPr/>
          <p:nvPr/>
        </p:nvSpPr>
        <p:spPr>
          <a:xfrm>
            <a:off x="9235440" y="2743200"/>
            <a:ext cx="310896" cy="310896"/>
          </a:xfrm>
          <a:prstGeom prst="ellipse">
            <a:avLst/>
          </a:prstGeom>
          <a:solidFill>
            <a:srgbClr val="28143A"/>
          </a:solidFill>
          <a:ln w="18000">
            <a:solidFill>
              <a:srgbClr val="AE7CC5"/>
            </a:solidFill>
          </a:ln>
        </p:spPr>
      </p:sp>
      <p:sp>
        <p:nvSpPr>
          <p:cNvPr id="28" name="Text 28"/>
          <p:cNvSpPr txBox="1"/>
          <p:nvPr/>
        </p:nvSpPr>
        <p:spPr>
          <a:xfrm>
            <a:off x="9235440" y="2807208"/>
            <a:ext cx="310896" cy="12801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00" b="0" i="0">
                <a:solidFill>
                  <a:srgbClr val="F2C3A6"/>
                </a:solidFill>
                <a:latin typeface="Aptos"/>
              </a:rPr>
              <a:t>04</a:t>
            </a:r>
            <a:endParaRPr lang="pt-BR" sz="800"/>
          </a:p>
        </p:txBody>
      </p:sp>
      <p:sp>
        <p:nvSpPr>
          <p:cNvPr id="29" name="Text 29"/>
          <p:cNvSpPr txBox="1"/>
          <p:nvPr/>
        </p:nvSpPr>
        <p:spPr>
          <a:xfrm>
            <a:off x="9235440" y="3246120"/>
            <a:ext cx="2103120" cy="31089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FFF8FF"/>
                </a:solidFill>
                <a:latin typeface="Aptos Display"/>
              </a:rPr>
              <a:t>Pilotar</a:t>
            </a:r>
            <a:endParaRPr lang="pt-BR" sz="1500"/>
          </a:p>
        </p:txBody>
      </p:sp>
      <p:sp>
        <p:nvSpPr>
          <p:cNvPr id="30" name="Text 30"/>
          <p:cNvSpPr txBox="1"/>
          <p:nvPr/>
        </p:nvSpPr>
        <p:spPr>
          <a:xfrm>
            <a:off x="9235440" y="3675888"/>
            <a:ext cx="2121408" cy="56692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50" b="0" i="0">
                <a:solidFill>
                  <a:srgbClr val="DDD1E4"/>
                </a:solidFill>
                <a:latin typeface="Aptos"/>
              </a:rPr>
              <a:t>Operar com a equipe, medir a linha de base e ajustar.</a:t>
            </a:r>
            <a:endParaRPr lang="pt-BR" sz="1150"/>
          </a:p>
        </p:txBody>
      </p:sp>
      <p:sp>
        <p:nvSpPr>
          <p:cNvPr id="31" name="Shape 31"/>
          <p:cNvSpPr/>
          <p:nvPr/>
        </p:nvSpPr>
        <p:spPr>
          <a:xfrm>
            <a:off x="658368" y="4892040"/>
            <a:ext cx="10881360" cy="566928"/>
          </a:xfrm>
          <a:prstGeom prst="roundRect">
            <a:avLst/>
          </a:prstGeom>
          <a:solidFill>
            <a:srgbClr val="21152C"/>
          </a:solidFill>
          <a:ln>
            <a:noFill/>
          </a:ln>
        </p:spPr>
      </p:sp>
      <p:sp>
        <p:nvSpPr>
          <p:cNvPr id="32" name="Text 32"/>
          <p:cNvSpPr txBox="1"/>
          <p:nvPr/>
        </p:nvSpPr>
        <p:spPr>
          <a:xfrm>
            <a:off x="841248" y="5074920"/>
            <a:ext cx="1828800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1" i="0">
                <a:solidFill>
                  <a:srgbClr val="EFBD9F"/>
                </a:solidFill>
                <a:latin typeface="Aptos"/>
              </a:rPr>
              <a:t>EVOLUÇÃO COM EVIDÊNCIA</a:t>
            </a:r>
            <a:endParaRPr lang="pt-BR" sz="900"/>
          </a:p>
        </p:txBody>
      </p:sp>
      <p:sp>
        <p:nvSpPr>
          <p:cNvPr id="33" name="Text 33"/>
          <p:cNvSpPr txBox="1"/>
          <p:nvPr/>
        </p:nvSpPr>
        <p:spPr>
          <a:xfrm>
            <a:off x="2743200" y="5029200"/>
            <a:ext cx="8412480" cy="30175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0" i="0">
                <a:solidFill>
                  <a:srgbClr val="FFF8FF"/>
                </a:solidFill>
                <a:latin typeface="Aptos"/>
              </a:rPr>
              <a:t>Ampliar para outro canal, secretaria ou sistema depois de avaliar o piloto.</a:t>
            </a:r>
            <a:endParaRPr lang="pt-BR" sz="1200"/>
          </a:p>
        </p:txBody>
      </p:sp>
      <p:sp>
        <p:nvSpPr>
          <p:cNvPr id="34" name="Shape 34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3E3344"/>
          </a:solidFill>
          <a:ln>
            <a:noFill/>
          </a:ln>
        </p:spPr>
      </p:sp>
      <p:sp>
        <p:nvSpPr>
          <p:cNvPr id="35" name="Text 35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B7A9BF"/>
                </a:solidFill>
                <a:latin typeface="Aptos"/>
              </a:rPr>
              <a:t>COMEÇAR PEQUENO. EVOLUIR COM RESPONSABILIDADE.</a:t>
            </a:r>
            <a:endParaRPr lang="pt-BR" sz="800"/>
          </a:p>
        </p:txBody>
      </p:sp>
      <p:sp>
        <p:nvSpPr>
          <p:cNvPr id="36" name="Text 36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B7A9BF"/>
                </a:solidFill>
                <a:latin typeface="Aptos"/>
              </a:rPr>
              <a:t>08 / 12</a:t>
            </a:r>
            <a:endParaRPr lang="pt-BR" sz="85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09">
    <p:bg>
      <p:bgPr>
        <a:solidFill>
          <a:srgbClr val="F4F0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21792" y="246888"/>
            <a:ext cx="70408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0" i="0">
                <a:solidFill>
                  <a:srgbClr val="7C6C84"/>
                </a:solidFill>
                <a:latin typeface="Aptos"/>
              </a:rPr>
              <a:t>07 / CONVIVÊNCIA COM A ARQUITETURA ATUAL</a:t>
            </a:r>
            <a:endParaRPr lang="pt-BR" sz="950"/>
          </a:p>
        </p:txBody>
      </p:sp>
      <p:sp>
        <p:nvSpPr>
          <p:cNvPr id="3" name="Text 3"/>
          <p:cNvSpPr txBox="1"/>
          <p:nvPr/>
        </p:nvSpPr>
        <p:spPr>
          <a:xfrm>
            <a:off x="8229600" y="246888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900" b="0" i="0">
                <a:solidFill>
                  <a:srgbClr val="7C6C84"/>
                </a:solidFill>
                <a:latin typeface="Aptos"/>
              </a:rPr>
              <a:t>SISTEMAS LEGADOS</a:t>
            </a:r>
            <a:endParaRPr lang="pt-BR" sz="900"/>
          </a:p>
        </p:txBody>
      </p:sp>
      <p:sp>
        <p:nvSpPr>
          <p:cNvPr id="4" name="Node 4"/>
          <p:cNvSpPr/>
          <p:nvPr/>
        </p:nvSpPr>
        <p:spPr>
          <a:xfrm>
            <a:off x="621792" y="283464"/>
            <a:ext cx="64008" cy="6400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40080" y="877824"/>
            <a:ext cx="9966960" cy="2468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8148AA"/>
                </a:solidFill>
                <a:latin typeface="Aptos"/>
              </a:rPr>
              <a:t>CONECTAR SEM APAGAR O HISTÓRICO</a:t>
            </a:r>
            <a:endParaRPr lang="pt-BR" sz="1000"/>
          </a:p>
        </p:txBody>
      </p:sp>
      <p:sp>
        <p:nvSpPr>
          <p:cNvPr id="6" name="Text 6"/>
          <p:cNvSpPr txBox="1"/>
          <p:nvPr/>
        </p:nvSpPr>
        <p:spPr>
          <a:xfrm>
            <a:off x="621792" y="120700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201727"/>
                </a:solidFill>
                <a:latin typeface="Aptos Display"/>
              </a:rPr>
              <a:t>Uma camada nova. A operação segue reconhecível.</a:t>
            </a:r>
            <a:endParaRPr lang="pt-BR" sz="2900"/>
          </a:p>
        </p:txBody>
      </p:sp>
      <p:sp>
        <p:nvSpPr>
          <p:cNvPr id="7" name="Text 7"/>
          <p:cNvSpPr txBox="1"/>
          <p:nvPr/>
        </p:nvSpPr>
        <p:spPr>
          <a:xfrm>
            <a:off x="694944" y="2331720"/>
            <a:ext cx="448056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1" i="0">
                <a:solidFill>
                  <a:srgbClr val="855B9A"/>
                </a:solidFill>
                <a:latin typeface="Aptos"/>
              </a:rPr>
              <a:t>CANAIS</a:t>
            </a:r>
            <a:endParaRPr lang="pt-BR" sz="850"/>
          </a:p>
        </p:txBody>
      </p:sp>
      <p:sp>
        <p:nvSpPr>
          <p:cNvPr id="8" name="Shape 8"/>
          <p:cNvSpPr/>
          <p:nvPr/>
        </p:nvSpPr>
        <p:spPr>
          <a:xfrm>
            <a:off x="658368" y="2587752"/>
            <a:ext cx="4663440" cy="484632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8CBDC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822960" y="2706624"/>
            <a:ext cx="4315968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28143A"/>
                </a:solidFill>
                <a:latin typeface="Aptos"/>
              </a:rPr>
              <a:t>Portal · WhatsApp · Balcão</a:t>
            </a:r>
            <a:endParaRPr lang="pt-BR" sz="1200"/>
          </a:p>
        </p:txBody>
      </p:sp>
      <p:sp>
        <p:nvSpPr>
          <p:cNvPr id="10" name="Text 10"/>
          <p:cNvSpPr txBox="1"/>
          <p:nvPr/>
        </p:nvSpPr>
        <p:spPr>
          <a:xfrm>
            <a:off x="2560320" y="3090672"/>
            <a:ext cx="731520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1300" b="1" i="0">
                <a:solidFill>
                  <a:srgbClr val="FF5C1A"/>
                </a:solidFill>
                <a:latin typeface="Aptos"/>
              </a:rPr>
              <a:t>↓</a:t>
            </a:r>
            <a:endParaRPr lang="pt-BR" sz="1300"/>
          </a:p>
        </p:txBody>
      </p:sp>
      <p:sp>
        <p:nvSpPr>
          <p:cNvPr id="11" name="Text 11"/>
          <p:cNvSpPr txBox="1"/>
          <p:nvPr/>
        </p:nvSpPr>
        <p:spPr>
          <a:xfrm>
            <a:off x="694944" y="3291840"/>
            <a:ext cx="448056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1" i="0">
                <a:solidFill>
                  <a:srgbClr val="855B9A"/>
                </a:solidFill>
                <a:latin typeface="Aptos"/>
              </a:rPr>
              <a:t>PRODUTOS DE IA</a:t>
            </a:r>
            <a:endParaRPr lang="pt-BR" sz="850"/>
          </a:p>
        </p:txBody>
      </p:sp>
      <p:sp>
        <p:nvSpPr>
          <p:cNvPr id="12" name="Shape 12"/>
          <p:cNvSpPr/>
          <p:nvPr/>
        </p:nvSpPr>
        <p:spPr>
          <a:xfrm>
            <a:off x="658368" y="3547872"/>
            <a:ext cx="4663440" cy="484632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8CBDC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822960" y="3666744"/>
            <a:ext cx="4315968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28143A"/>
                </a:solidFill>
                <a:latin typeface="Aptos"/>
              </a:rPr>
              <a:t>Atendimento · Busca · Fluxos · Copiloto</a:t>
            </a:r>
            <a:endParaRPr lang="pt-BR" sz="1200"/>
          </a:p>
        </p:txBody>
      </p:sp>
      <p:sp>
        <p:nvSpPr>
          <p:cNvPr id="14" name="Text 14"/>
          <p:cNvSpPr txBox="1"/>
          <p:nvPr/>
        </p:nvSpPr>
        <p:spPr>
          <a:xfrm>
            <a:off x="2560320" y="4050792"/>
            <a:ext cx="731520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1300" b="1" i="0">
                <a:solidFill>
                  <a:srgbClr val="FF5C1A"/>
                </a:solidFill>
                <a:latin typeface="Aptos"/>
              </a:rPr>
              <a:t>↓</a:t>
            </a:r>
            <a:endParaRPr lang="pt-BR" sz="1300"/>
          </a:p>
        </p:txBody>
      </p:sp>
      <p:sp>
        <p:nvSpPr>
          <p:cNvPr id="15" name="Text 15"/>
          <p:cNvSpPr txBox="1"/>
          <p:nvPr/>
        </p:nvSpPr>
        <p:spPr>
          <a:xfrm>
            <a:off x="694944" y="4251960"/>
            <a:ext cx="448056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50" b="1" i="0">
                <a:solidFill>
                  <a:srgbClr val="855B9A"/>
                </a:solidFill>
                <a:latin typeface="Aptos"/>
              </a:rPr>
              <a:t>AMBIENTE MUNICIPAL</a:t>
            </a:r>
            <a:endParaRPr lang="pt-BR" sz="850"/>
          </a:p>
        </p:txBody>
      </p:sp>
      <p:sp>
        <p:nvSpPr>
          <p:cNvPr id="16" name="Shape 16"/>
          <p:cNvSpPr/>
          <p:nvPr/>
        </p:nvSpPr>
        <p:spPr>
          <a:xfrm>
            <a:off x="658368" y="4507992"/>
            <a:ext cx="4663440" cy="484632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8CBDC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822960" y="4626864"/>
            <a:ext cx="4315968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1" i="0">
                <a:solidFill>
                  <a:srgbClr val="28143A"/>
                </a:solidFill>
                <a:latin typeface="Aptos"/>
              </a:rPr>
              <a:t>Sistemas · APIs · Bases autorizadas</a:t>
            </a:r>
            <a:endParaRPr lang="pt-BR" sz="1200"/>
          </a:p>
        </p:txBody>
      </p:sp>
      <p:sp>
        <p:nvSpPr>
          <p:cNvPr id="18" name="Text 18"/>
          <p:cNvSpPr txBox="1"/>
          <p:nvPr/>
        </p:nvSpPr>
        <p:spPr>
          <a:xfrm>
            <a:off x="5989320" y="2606040"/>
            <a:ext cx="5303520" cy="50292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800" b="1" i="0">
                <a:solidFill>
                  <a:srgbClr val="201727"/>
                </a:solidFill>
                <a:latin typeface="Aptos Display"/>
              </a:rPr>
              <a:t>Conexões desenhadas para cada ambiente.</a:t>
            </a:r>
            <a:endParaRPr lang="pt-BR" sz="1800"/>
          </a:p>
        </p:txBody>
      </p:sp>
      <p:sp>
        <p:nvSpPr>
          <p:cNvPr id="19" name="Text 19"/>
          <p:cNvSpPr txBox="1"/>
          <p:nvPr/>
        </p:nvSpPr>
        <p:spPr>
          <a:xfrm>
            <a:off x="5989320" y="3273552"/>
            <a:ext cx="5212080" cy="9144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300" b="0" i="0">
                <a:solidFill>
                  <a:srgbClr val="685F6C"/>
                </a:solidFill>
                <a:latin typeface="Aptos"/>
              </a:rPr>
              <a:t>Mapeamos o que existe, validamos acesso e definimos se a integração será por API, arquivo, consulta ou outro mecanismo disponível.</a:t>
            </a:r>
            <a:endParaRPr lang="pt-BR" sz="1300"/>
          </a:p>
        </p:txBody>
      </p:sp>
      <p:sp>
        <p:nvSpPr>
          <p:cNvPr id="20" name="Text 20"/>
          <p:cNvSpPr txBox="1"/>
          <p:nvPr/>
        </p:nvSpPr>
        <p:spPr>
          <a:xfrm>
            <a:off x="5989320" y="4370832"/>
            <a:ext cx="5166360" cy="74980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00" b="0" i="0">
                <a:solidFill>
                  <a:srgbClr val="796E7D"/>
                </a:solidFill>
                <a:latin typeface="Aptos"/>
              </a:rPr>
              <a:t>A viabilidade depende de documentação, permissões, qualidade dos dados e condições técnicas de cada fornecedor.</a:t>
            </a:r>
            <a:endParaRPr lang="pt-BR" sz="1100"/>
          </a:p>
        </p:txBody>
      </p:sp>
      <p:sp>
        <p:nvSpPr>
          <p:cNvPr id="21" name="Shape 21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D4CAD7"/>
          </a:solidFill>
          <a:ln>
            <a:noFill/>
          </a:ln>
        </p:spPr>
      </p:sp>
      <p:sp>
        <p:nvSpPr>
          <p:cNvPr id="22" name="Text 22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86798B"/>
                </a:solidFill>
                <a:latin typeface="Aptos"/>
              </a:rPr>
              <a:t>INTEGRAR É UMA ETAPA DE DIAGNÓSTICO</a:t>
            </a:r>
            <a:endParaRPr lang="pt-BR" sz="800"/>
          </a:p>
        </p:txBody>
      </p:sp>
      <p:sp>
        <p:nvSpPr>
          <p:cNvPr id="23" name="Text 23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86798B"/>
                </a:solidFill>
                <a:latin typeface="Aptos"/>
              </a:rPr>
              <a:t>09 / 12</a:t>
            </a:r>
            <a:endParaRPr lang="pt-BR" sz="85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21792" y="246888"/>
            <a:ext cx="70408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0" i="0">
                <a:solidFill>
                  <a:srgbClr val="D5B7E8"/>
                </a:solidFill>
                <a:latin typeface="Aptos"/>
              </a:rPr>
              <a:t>08 / CONFIANÇA E RESPONSABILIDADE</a:t>
            </a:r>
            <a:endParaRPr lang="pt-BR" sz="950"/>
          </a:p>
        </p:txBody>
      </p:sp>
      <p:sp>
        <p:nvSpPr>
          <p:cNvPr id="3" name="Text 3"/>
          <p:cNvSpPr txBox="1"/>
          <p:nvPr/>
        </p:nvSpPr>
        <p:spPr>
          <a:xfrm>
            <a:off x="8229600" y="246888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900" b="0" i="0">
                <a:solidFill>
                  <a:srgbClr val="D5B7E8"/>
                </a:solidFill>
                <a:latin typeface="Aptos"/>
              </a:rPr>
              <a:t>CONTROLES DO PRODUTO</a:t>
            </a:r>
            <a:endParaRPr lang="pt-BR" sz="900"/>
          </a:p>
        </p:txBody>
      </p:sp>
      <p:sp>
        <p:nvSpPr>
          <p:cNvPr id="4" name="Node 4"/>
          <p:cNvSpPr/>
          <p:nvPr/>
        </p:nvSpPr>
        <p:spPr>
          <a:xfrm>
            <a:off x="621792" y="283464"/>
            <a:ext cx="64008" cy="6400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40080" y="877824"/>
            <a:ext cx="9966960" cy="2468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E0B7FA"/>
                </a:solidFill>
                <a:latin typeface="Aptos"/>
              </a:rPr>
              <a:t>IA APOIA. A PREFEITURA DEFINE OS LIMITES.</a:t>
            </a:r>
            <a:endParaRPr lang="pt-BR" sz="1000"/>
          </a:p>
        </p:txBody>
      </p:sp>
      <p:sp>
        <p:nvSpPr>
          <p:cNvPr id="6" name="Text 6"/>
          <p:cNvSpPr txBox="1"/>
          <p:nvPr/>
        </p:nvSpPr>
        <p:spPr>
          <a:xfrm>
            <a:off x="621792" y="120700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FFF8FF"/>
                </a:solidFill>
                <a:latin typeface="Aptos Display"/>
              </a:rPr>
              <a:t>Controle em cada parte da jornada.</a:t>
            </a:r>
            <a:endParaRPr lang="pt-BR" sz="2900"/>
          </a:p>
        </p:txBody>
      </p:sp>
      <p:sp>
        <p:nvSpPr>
          <p:cNvPr id="7" name="Shape 7"/>
          <p:cNvSpPr/>
          <p:nvPr/>
        </p:nvSpPr>
        <p:spPr>
          <a:xfrm>
            <a:off x="658368" y="2331720"/>
            <a:ext cx="5285232" cy="1143000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841248" y="2496312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1" i="0">
                <a:solidFill>
                  <a:srgbClr val="FFB188"/>
                </a:solidFill>
                <a:latin typeface="Aptos"/>
              </a:rPr>
              <a:t>FONTES</a:t>
            </a:r>
            <a:endParaRPr lang="pt-BR" sz="950"/>
          </a:p>
        </p:txBody>
      </p:sp>
      <p:sp>
        <p:nvSpPr>
          <p:cNvPr id="9" name="Text 9"/>
          <p:cNvSpPr txBox="1"/>
          <p:nvPr/>
        </p:nvSpPr>
        <p:spPr>
          <a:xfrm>
            <a:off x="841248" y="2807208"/>
            <a:ext cx="4846320" cy="4754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50" b="0" i="0">
                <a:solidFill>
                  <a:srgbClr val="DDD1E4"/>
                </a:solidFill>
                <a:latin typeface="Aptos"/>
              </a:rPr>
              <a:t>Conteúdo aprovado, identificável e atualizado para o serviço.</a:t>
            </a:r>
            <a:endParaRPr lang="pt-BR" sz="1250"/>
          </a:p>
        </p:txBody>
      </p:sp>
      <p:sp>
        <p:nvSpPr>
          <p:cNvPr id="10" name="Shape 10"/>
          <p:cNvSpPr/>
          <p:nvPr/>
        </p:nvSpPr>
        <p:spPr>
          <a:xfrm>
            <a:off x="6254496" y="2331720"/>
            <a:ext cx="5285232" cy="1143000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6437376" y="2496312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1" i="0">
                <a:solidFill>
                  <a:srgbClr val="FFB188"/>
                </a:solidFill>
                <a:latin typeface="Aptos"/>
              </a:rPr>
              <a:t>ACESSO</a:t>
            </a:r>
            <a:endParaRPr lang="pt-BR" sz="950"/>
          </a:p>
        </p:txBody>
      </p:sp>
      <p:sp>
        <p:nvSpPr>
          <p:cNvPr id="12" name="Text 12"/>
          <p:cNvSpPr txBox="1"/>
          <p:nvPr/>
        </p:nvSpPr>
        <p:spPr>
          <a:xfrm>
            <a:off x="6437376" y="2807208"/>
            <a:ext cx="4846320" cy="4754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50" b="0" i="0">
                <a:solidFill>
                  <a:srgbClr val="DDD1E4"/>
                </a:solidFill>
                <a:latin typeface="Aptos"/>
              </a:rPr>
              <a:t>Permissões definidas por papel, sistema e finalidade.</a:t>
            </a:r>
            <a:endParaRPr lang="pt-BR" sz="1250"/>
          </a:p>
        </p:txBody>
      </p:sp>
      <p:sp>
        <p:nvSpPr>
          <p:cNvPr id="13" name="Shape 13"/>
          <p:cNvSpPr/>
          <p:nvPr/>
        </p:nvSpPr>
        <p:spPr>
          <a:xfrm>
            <a:off x="658368" y="3721608"/>
            <a:ext cx="5285232" cy="1143000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841248" y="3886200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1" i="0">
                <a:solidFill>
                  <a:srgbClr val="FFB188"/>
                </a:solidFill>
                <a:latin typeface="Aptos"/>
              </a:rPr>
              <a:t>REGISTRO</a:t>
            </a:r>
            <a:endParaRPr lang="pt-BR" sz="950"/>
          </a:p>
        </p:txBody>
      </p:sp>
      <p:sp>
        <p:nvSpPr>
          <p:cNvPr id="15" name="Text 15"/>
          <p:cNvSpPr txBox="1"/>
          <p:nvPr/>
        </p:nvSpPr>
        <p:spPr>
          <a:xfrm>
            <a:off x="841248" y="4197096"/>
            <a:ext cx="4846320" cy="4754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50" b="0" i="0">
                <a:solidFill>
                  <a:srgbClr val="DDD1E4"/>
                </a:solidFill>
                <a:latin typeface="Aptos"/>
              </a:rPr>
              <a:t>Etapas observáveis para apoiar operação e revisão.</a:t>
            </a:r>
            <a:endParaRPr lang="pt-BR" sz="1250"/>
          </a:p>
        </p:txBody>
      </p:sp>
      <p:sp>
        <p:nvSpPr>
          <p:cNvPr id="16" name="Shape 16"/>
          <p:cNvSpPr/>
          <p:nvPr/>
        </p:nvSpPr>
        <p:spPr>
          <a:xfrm>
            <a:off x="6254496" y="3721608"/>
            <a:ext cx="5285232" cy="1143000"/>
          </a:xfrm>
          <a:prstGeom prst="roundRect">
            <a:avLst/>
          </a:prstGeom>
          <a:solidFill>
            <a:srgbClr val="17101F"/>
          </a:solidFill>
          <a:ln w="10000">
            <a:solidFill>
              <a:srgbClr val="44334F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6437376" y="3886200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1" i="0">
                <a:solidFill>
                  <a:srgbClr val="FFB188"/>
                </a:solidFill>
                <a:latin typeface="Aptos"/>
              </a:rPr>
              <a:t>DECISÃO</a:t>
            </a:r>
            <a:endParaRPr lang="pt-BR" sz="950"/>
          </a:p>
        </p:txBody>
      </p:sp>
      <p:sp>
        <p:nvSpPr>
          <p:cNvPr id="18" name="Text 18"/>
          <p:cNvSpPr txBox="1"/>
          <p:nvPr/>
        </p:nvSpPr>
        <p:spPr>
          <a:xfrm>
            <a:off x="6437376" y="4197096"/>
            <a:ext cx="4846320" cy="4754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50" b="0" i="0">
                <a:solidFill>
                  <a:srgbClr val="DDD1E4"/>
                </a:solidFill>
                <a:latin typeface="Aptos"/>
              </a:rPr>
              <a:t>Profissionais revisam temas de direitos, elegibilidade ou risco.</a:t>
            </a:r>
            <a:endParaRPr lang="pt-BR" sz="1250"/>
          </a:p>
        </p:txBody>
      </p:sp>
      <p:sp>
        <p:nvSpPr>
          <p:cNvPr id="19" name="Text 19"/>
          <p:cNvSpPr txBox="1"/>
          <p:nvPr/>
        </p:nvSpPr>
        <p:spPr>
          <a:xfrm>
            <a:off x="694944" y="5394960"/>
            <a:ext cx="10698480" cy="38404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50" b="0" i="0">
                <a:solidFill>
                  <a:srgbClr val="FFF8FF"/>
                </a:solidFill>
                <a:latin typeface="Aptos"/>
              </a:rPr>
              <a:t>Dados, segurança, transparência e supervisão são tratados no desenho de cada projeto.</a:t>
            </a:r>
            <a:endParaRPr lang="pt-BR" sz="1250"/>
          </a:p>
        </p:txBody>
      </p:sp>
      <p:sp>
        <p:nvSpPr>
          <p:cNvPr id="20" name="Shape 20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3E3344"/>
          </a:solidFill>
          <a:ln>
            <a:noFill/>
          </a:ln>
        </p:spPr>
      </p:sp>
      <p:sp>
        <p:nvSpPr>
          <p:cNvPr id="21" name="Text 21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B7A9BF"/>
                </a:solidFill>
                <a:latin typeface="Aptos"/>
              </a:rPr>
              <a:t>TECNOLOGIA COM RESPONSABILIDADE PÚBLICA</a:t>
            </a:r>
            <a:endParaRPr lang="pt-BR" sz="800"/>
          </a:p>
        </p:txBody>
      </p:sp>
      <p:sp>
        <p:nvSpPr>
          <p:cNvPr id="22" name="Text 22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B7A9BF"/>
                </a:solidFill>
                <a:latin typeface="Aptos"/>
              </a:rPr>
              <a:t>10 / 12</a:t>
            </a:r>
            <a:endParaRPr lang="pt-BR" sz="85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21792" y="246888"/>
            <a:ext cx="70408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50" b="0" i="0">
                <a:solidFill>
                  <a:srgbClr val="7C6C84"/>
                </a:solidFill>
                <a:latin typeface="Aptos"/>
              </a:rPr>
              <a:t>09 / VALOR E ACOMPANHAMENTO</a:t>
            </a:r>
            <a:endParaRPr lang="pt-BR" sz="950"/>
          </a:p>
        </p:txBody>
      </p:sp>
      <p:sp>
        <p:nvSpPr>
          <p:cNvPr id="3" name="Text 3"/>
          <p:cNvSpPr txBox="1"/>
          <p:nvPr/>
        </p:nvSpPr>
        <p:spPr>
          <a:xfrm>
            <a:off x="8229600" y="246888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900" b="0" i="0">
                <a:solidFill>
                  <a:srgbClr val="7C6C84"/>
                </a:solidFill>
                <a:latin typeface="Aptos"/>
              </a:rPr>
              <a:t>RESULTADO MEDIDO NO SERVIÇO</a:t>
            </a:r>
            <a:endParaRPr lang="pt-BR" sz="900"/>
          </a:p>
        </p:txBody>
      </p:sp>
      <p:sp>
        <p:nvSpPr>
          <p:cNvPr id="4" name="Node 4"/>
          <p:cNvSpPr/>
          <p:nvPr/>
        </p:nvSpPr>
        <p:spPr>
          <a:xfrm>
            <a:off x="621792" y="283464"/>
            <a:ext cx="64008" cy="64008"/>
          </a:xfrm>
          <a:prstGeom prst="ellipse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40080" y="877824"/>
            <a:ext cx="9966960" cy="24688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8148AA"/>
                </a:solidFill>
                <a:latin typeface="Aptos"/>
              </a:rPr>
              <a:t>SEM ECONOMIA PROMETIDA ANTES DO DIAGNÓSTICO</a:t>
            </a:r>
            <a:endParaRPr lang="pt-BR" sz="1000"/>
          </a:p>
        </p:txBody>
      </p:sp>
      <p:sp>
        <p:nvSpPr>
          <p:cNvPr id="6" name="Text 6"/>
          <p:cNvSpPr txBox="1"/>
          <p:nvPr/>
        </p:nvSpPr>
        <p:spPr>
          <a:xfrm>
            <a:off x="621792" y="120700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2900" b="1" i="0">
                <a:solidFill>
                  <a:srgbClr val="201727"/>
                </a:solidFill>
                <a:latin typeface="Aptos Display"/>
              </a:rPr>
              <a:t>Defina a linha de base. Acompanhe a mudança.</a:t>
            </a:r>
            <a:endParaRPr lang="pt-BR" sz="2900"/>
          </a:p>
        </p:txBody>
      </p:sp>
      <p:sp>
        <p:nvSpPr>
          <p:cNvPr id="7" name="Shape 7"/>
          <p:cNvSpPr/>
          <p:nvPr/>
        </p:nvSpPr>
        <p:spPr>
          <a:xfrm>
            <a:off x="658368" y="2514600"/>
            <a:ext cx="3456432" cy="1508760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8CBDC"/>
            </a:solidFill>
          </a:ln>
        </p:spPr>
      </p:sp>
      <p:sp>
        <p:nvSpPr>
          <p:cNvPr id="8" name="Node 8"/>
          <p:cNvSpPr/>
          <p:nvPr/>
        </p:nvSpPr>
        <p:spPr>
          <a:xfrm>
            <a:off x="822960" y="2688336"/>
            <a:ext cx="292608" cy="292608"/>
          </a:xfrm>
          <a:prstGeom prst="ellipse">
            <a:avLst/>
          </a:prstGeom>
          <a:solidFill>
            <a:srgbClr val="F0E8F2"/>
          </a:solidFill>
          <a:ln w="18000">
            <a:solidFill>
              <a:srgbClr val="AB84BA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822960" y="2752344"/>
            <a:ext cx="292608" cy="12801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00" b="0" i="0">
                <a:solidFill>
                  <a:srgbClr val="71428C"/>
                </a:solidFill>
                <a:latin typeface="Aptos"/>
              </a:rPr>
              <a:t>01</a:t>
            </a:r>
            <a:endParaRPr lang="pt-BR" sz="800"/>
          </a:p>
        </p:txBody>
      </p:sp>
      <p:sp>
        <p:nvSpPr>
          <p:cNvPr id="10" name="Text 10"/>
          <p:cNvSpPr txBox="1"/>
          <p:nvPr/>
        </p:nvSpPr>
        <p:spPr>
          <a:xfrm>
            <a:off x="1252728" y="2715768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382440"/>
                </a:solidFill>
                <a:latin typeface="Aptos Display"/>
              </a:rPr>
              <a:t>Antes</a:t>
            </a:r>
            <a:endParaRPr lang="pt-BR" sz="1500"/>
          </a:p>
        </p:txBody>
      </p:sp>
      <p:sp>
        <p:nvSpPr>
          <p:cNvPr id="11" name="Text 11"/>
          <p:cNvSpPr txBox="1"/>
          <p:nvPr/>
        </p:nvSpPr>
        <p:spPr>
          <a:xfrm>
            <a:off x="841248" y="3218688"/>
            <a:ext cx="3090672" cy="53035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50" b="0" i="0">
                <a:solidFill>
                  <a:srgbClr val="685F6C"/>
                </a:solidFill>
                <a:latin typeface="Aptos"/>
              </a:rPr>
              <a:t>Entender volume, etapas, dúvidas e tempo de espera.</a:t>
            </a:r>
            <a:endParaRPr lang="pt-BR" sz="1150"/>
          </a:p>
        </p:txBody>
      </p:sp>
      <p:sp>
        <p:nvSpPr>
          <p:cNvPr id="12" name="Shape 12"/>
          <p:cNvSpPr/>
          <p:nvPr/>
        </p:nvSpPr>
        <p:spPr>
          <a:xfrm>
            <a:off x="4370832" y="2514600"/>
            <a:ext cx="3456432" cy="1508760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8CBDC"/>
            </a:solidFill>
          </a:ln>
        </p:spPr>
      </p:sp>
      <p:sp>
        <p:nvSpPr>
          <p:cNvPr id="13" name="Node 13"/>
          <p:cNvSpPr/>
          <p:nvPr/>
        </p:nvSpPr>
        <p:spPr>
          <a:xfrm>
            <a:off x="4535424" y="2688336"/>
            <a:ext cx="292608" cy="292608"/>
          </a:xfrm>
          <a:prstGeom prst="ellipse">
            <a:avLst/>
          </a:prstGeom>
          <a:solidFill>
            <a:srgbClr val="F0E8F2"/>
          </a:solidFill>
          <a:ln w="18000">
            <a:solidFill>
              <a:srgbClr val="AB84BA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4535424" y="2752344"/>
            <a:ext cx="292608" cy="12801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00" b="0" i="0">
                <a:solidFill>
                  <a:srgbClr val="71428C"/>
                </a:solidFill>
                <a:latin typeface="Aptos"/>
              </a:rPr>
              <a:t>02</a:t>
            </a:r>
            <a:endParaRPr lang="pt-BR" sz="800"/>
          </a:p>
        </p:txBody>
      </p:sp>
      <p:sp>
        <p:nvSpPr>
          <p:cNvPr id="15" name="Text 15"/>
          <p:cNvSpPr txBox="1"/>
          <p:nvPr/>
        </p:nvSpPr>
        <p:spPr>
          <a:xfrm>
            <a:off x="4965192" y="2715768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382440"/>
                </a:solidFill>
                <a:latin typeface="Aptos Display"/>
              </a:rPr>
              <a:t>Durante</a:t>
            </a:r>
            <a:endParaRPr lang="pt-BR" sz="1500"/>
          </a:p>
        </p:txBody>
      </p:sp>
      <p:sp>
        <p:nvSpPr>
          <p:cNvPr id="16" name="Text 16"/>
          <p:cNvSpPr txBox="1"/>
          <p:nvPr/>
        </p:nvSpPr>
        <p:spPr>
          <a:xfrm>
            <a:off x="4553712" y="3218688"/>
            <a:ext cx="3090672" cy="53035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50" b="0" i="0">
                <a:solidFill>
                  <a:srgbClr val="685F6C"/>
                </a:solidFill>
                <a:latin typeface="Aptos"/>
              </a:rPr>
              <a:t>Observar adoção, encaminhamentos, erros e revisões.</a:t>
            </a:r>
            <a:endParaRPr lang="pt-BR" sz="1150"/>
          </a:p>
        </p:txBody>
      </p:sp>
      <p:sp>
        <p:nvSpPr>
          <p:cNvPr id="17" name="Shape 17"/>
          <p:cNvSpPr/>
          <p:nvPr/>
        </p:nvSpPr>
        <p:spPr>
          <a:xfrm>
            <a:off x="8083296" y="2514600"/>
            <a:ext cx="3456432" cy="1508760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8CBDC"/>
            </a:solidFill>
          </a:ln>
        </p:spPr>
      </p:sp>
      <p:sp>
        <p:nvSpPr>
          <p:cNvPr id="18" name="Node 18"/>
          <p:cNvSpPr/>
          <p:nvPr/>
        </p:nvSpPr>
        <p:spPr>
          <a:xfrm>
            <a:off x="8247888" y="2688336"/>
            <a:ext cx="292608" cy="292608"/>
          </a:xfrm>
          <a:prstGeom prst="ellipse">
            <a:avLst/>
          </a:prstGeom>
          <a:solidFill>
            <a:srgbClr val="F0E8F2"/>
          </a:solidFill>
          <a:ln w="18000">
            <a:solidFill>
              <a:srgbClr val="AB84BA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8247888" y="2752344"/>
            <a:ext cx="292608" cy="128016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00" b="0" i="0">
                <a:solidFill>
                  <a:srgbClr val="71428C"/>
                </a:solidFill>
                <a:latin typeface="Aptos"/>
              </a:rPr>
              <a:t>03</a:t>
            </a:r>
            <a:endParaRPr lang="pt-BR" sz="800"/>
          </a:p>
        </p:txBody>
      </p:sp>
      <p:sp>
        <p:nvSpPr>
          <p:cNvPr id="20" name="Text 20"/>
          <p:cNvSpPr txBox="1"/>
          <p:nvPr/>
        </p:nvSpPr>
        <p:spPr>
          <a:xfrm>
            <a:off x="8677656" y="2715768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500" b="1" i="0">
                <a:solidFill>
                  <a:srgbClr val="382440"/>
                </a:solidFill>
                <a:latin typeface="Aptos Display"/>
              </a:rPr>
              <a:t>Depois</a:t>
            </a:r>
            <a:endParaRPr lang="pt-BR" sz="1500"/>
          </a:p>
        </p:txBody>
      </p:sp>
      <p:sp>
        <p:nvSpPr>
          <p:cNvPr id="21" name="Text 21"/>
          <p:cNvSpPr txBox="1"/>
          <p:nvPr/>
        </p:nvSpPr>
        <p:spPr>
          <a:xfrm>
            <a:off x="8266176" y="3218688"/>
            <a:ext cx="3090672" cy="53035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50" b="0" i="0">
                <a:solidFill>
                  <a:srgbClr val="685F6C"/>
                </a:solidFill>
                <a:latin typeface="Aptos"/>
              </a:rPr>
              <a:t>Comparar indicadores e decidir o próximo investimento.</a:t>
            </a:r>
            <a:endParaRPr lang="pt-BR" sz="1150"/>
          </a:p>
        </p:txBody>
      </p:sp>
      <p:sp>
        <p:nvSpPr>
          <p:cNvPr id="22" name="Text 22"/>
          <p:cNvSpPr txBox="1"/>
          <p:nvPr/>
        </p:nvSpPr>
        <p:spPr>
          <a:xfrm>
            <a:off x="685800" y="4352544"/>
            <a:ext cx="2743200" cy="20116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1" i="0">
                <a:solidFill>
                  <a:srgbClr val="796687"/>
                </a:solidFill>
                <a:latin typeface="Aptos"/>
              </a:rPr>
              <a:t>MEDIDAS POSSÍVEIS</a:t>
            </a:r>
            <a:endParaRPr lang="pt-BR" sz="900"/>
          </a:p>
        </p:txBody>
      </p:sp>
      <p:sp>
        <p:nvSpPr>
          <p:cNvPr id="23" name="Shape 23"/>
          <p:cNvSpPr/>
          <p:nvPr/>
        </p:nvSpPr>
        <p:spPr>
          <a:xfrm>
            <a:off x="658368" y="4709160"/>
            <a:ext cx="2011680" cy="411480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3C5D9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749808" y="4818888"/>
            <a:ext cx="182880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50" b="0" i="0">
                <a:solidFill>
                  <a:srgbClr val="533B60"/>
                </a:solidFill>
                <a:latin typeface="Aptos"/>
              </a:rPr>
              <a:t>tempo de resposta</a:t>
            </a:r>
            <a:endParaRPr lang="pt-BR" sz="850"/>
          </a:p>
        </p:txBody>
      </p:sp>
      <p:sp>
        <p:nvSpPr>
          <p:cNvPr id="25" name="Shape 25"/>
          <p:cNvSpPr/>
          <p:nvPr/>
        </p:nvSpPr>
        <p:spPr>
          <a:xfrm>
            <a:off x="2788920" y="4709160"/>
            <a:ext cx="1417320" cy="411480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3C5D9"/>
            </a:solidFill>
          </a:ln>
        </p:spPr>
      </p:sp>
      <p:sp>
        <p:nvSpPr>
          <p:cNvPr id="26" name="Text 26"/>
          <p:cNvSpPr txBox="1"/>
          <p:nvPr/>
        </p:nvSpPr>
        <p:spPr>
          <a:xfrm>
            <a:off x="2880360" y="4818888"/>
            <a:ext cx="123444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50" b="0" i="0">
                <a:solidFill>
                  <a:srgbClr val="533B60"/>
                </a:solidFill>
                <a:latin typeface="Aptos"/>
              </a:rPr>
              <a:t>retrabalho</a:t>
            </a:r>
            <a:endParaRPr lang="pt-BR" sz="850"/>
          </a:p>
        </p:txBody>
      </p:sp>
      <p:sp>
        <p:nvSpPr>
          <p:cNvPr id="27" name="Shape 27"/>
          <p:cNvSpPr/>
          <p:nvPr/>
        </p:nvSpPr>
        <p:spPr>
          <a:xfrm>
            <a:off x="4325112" y="4709160"/>
            <a:ext cx="2743200" cy="411480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3C5D9"/>
            </a:solidFill>
          </a:ln>
        </p:spPr>
      </p:sp>
      <p:sp>
        <p:nvSpPr>
          <p:cNvPr id="28" name="Text 28"/>
          <p:cNvSpPr txBox="1"/>
          <p:nvPr/>
        </p:nvSpPr>
        <p:spPr>
          <a:xfrm>
            <a:off x="4416552" y="4818888"/>
            <a:ext cx="256032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50" b="0" i="0">
                <a:solidFill>
                  <a:srgbClr val="533B60"/>
                </a:solidFill>
                <a:latin typeface="Aptos"/>
              </a:rPr>
              <a:t>resolução no primeiro contato</a:t>
            </a:r>
            <a:endParaRPr lang="pt-BR" sz="850"/>
          </a:p>
        </p:txBody>
      </p:sp>
      <p:sp>
        <p:nvSpPr>
          <p:cNvPr id="29" name="Shape 29"/>
          <p:cNvSpPr/>
          <p:nvPr/>
        </p:nvSpPr>
        <p:spPr>
          <a:xfrm>
            <a:off x="7178040" y="4709160"/>
            <a:ext cx="1874520" cy="411480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3C5D9"/>
            </a:solidFill>
          </a:ln>
        </p:spPr>
      </p:sp>
      <p:sp>
        <p:nvSpPr>
          <p:cNvPr id="30" name="Text 30"/>
          <p:cNvSpPr txBox="1"/>
          <p:nvPr/>
        </p:nvSpPr>
        <p:spPr>
          <a:xfrm>
            <a:off x="7269480" y="4818888"/>
            <a:ext cx="169164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50" b="0" i="0">
                <a:solidFill>
                  <a:srgbClr val="533B60"/>
                </a:solidFill>
                <a:latin typeface="Aptos"/>
              </a:rPr>
              <a:t>etapas sem avanço</a:t>
            </a:r>
            <a:endParaRPr lang="pt-BR" sz="850"/>
          </a:p>
        </p:txBody>
      </p:sp>
      <p:sp>
        <p:nvSpPr>
          <p:cNvPr id="31" name="Shape 31"/>
          <p:cNvSpPr/>
          <p:nvPr/>
        </p:nvSpPr>
        <p:spPr>
          <a:xfrm>
            <a:off x="9134856" y="4709160"/>
            <a:ext cx="2194560" cy="411480"/>
          </a:xfrm>
          <a:prstGeom prst="roundRect">
            <a:avLst/>
          </a:prstGeom>
          <a:solidFill>
            <a:srgbClr val="FFFDFA"/>
          </a:solidFill>
          <a:ln w="10000">
            <a:solidFill>
              <a:srgbClr val="D3C5D9"/>
            </a:solidFill>
          </a:ln>
        </p:spPr>
      </p:sp>
      <p:sp>
        <p:nvSpPr>
          <p:cNvPr id="32" name="Text 32"/>
          <p:cNvSpPr txBox="1"/>
          <p:nvPr/>
        </p:nvSpPr>
        <p:spPr>
          <a:xfrm>
            <a:off x="9226296" y="4818888"/>
            <a:ext cx="2011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pt-BR" sz="850" b="0" i="0">
                <a:solidFill>
                  <a:srgbClr val="533B60"/>
                </a:solidFill>
                <a:latin typeface="Aptos"/>
              </a:rPr>
              <a:t>satisfação do usuário</a:t>
            </a:r>
            <a:endParaRPr lang="pt-BR" sz="850"/>
          </a:p>
        </p:txBody>
      </p:sp>
      <p:sp>
        <p:nvSpPr>
          <p:cNvPr id="33" name="Text 33"/>
          <p:cNvSpPr txBox="1"/>
          <p:nvPr/>
        </p:nvSpPr>
        <p:spPr>
          <a:xfrm>
            <a:off x="685800" y="5431536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100" b="0" i="0">
                <a:solidFill>
                  <a:srgbClr val="685F6C"/>
                </a:solidFill>
                <a:latin typeface="Aptos"/>
              </a:rPr>
              <a:t>Indicadores escolhidos com a gestão municipal e interpretados à luz do contexto.</a:t>
            </a:r>
            <a:endParaRPr lang="pt-BR" sz="1100"/>
          </a:p>
        </p:txBody>
      </p:sp>
      <p:sp>
        <p:nvSpPr>
          <p:cNvPr id="34" name="Shape 34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D4CAD7"/>
          </a:solidFill>
          <a:ln>
            <a:noFill/>
          </a:ln>
        </p:spPr>
      </p:sp>
      <p:sp>
        <p:nvSpPr>
          <p:cNvPr id="35" name="Text 35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86798B"/>
                </a:solidFill>
                <a:latin typeface="Aptos"/>
              </a:rPr>
              <a:t>INDICADORES ESCOLHIDOS COM A GESTÃO MUNICIPAL</a:t>
            </a:r>
            <a:endParaRPr lang="pt-BR" sz="800"/>
          </a:p>
        </p:txBody>
      </p:sp>
      <p:sp>
        <p:nvSpPr>
          <p:cNvPr id="36" name="Text 36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86798B"/>
                </a:solidFill>
                <a:latin typeface="Aptos"/>
              </a:rPr>
              <a:t>11 / 12</a:t>
            </a:r>
            <a:endParaRPr lang="pt-BR" sz="85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5C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5C1A"/>
          </a:solidFill>
          <a:ln>
            <a:noFill/>
          </a:ln>
        </p:spPr>
      </p:sp>
      <p:sp>
        <p:nvSpPr>
          <p:cNvPr id="3" name="Node 3"/>
          <p:cNvSpPr/>
          <p:nvPr/>
        </p:nvSpPr>
        <p:spPr>
          <a:xfrm>
            <a:off x="8869680" y="-1188720"/>
            <a:ext cx="4480560" cy="4480560"/>
          </a:xfrm>
          <a:prstGeom prst="ellipse">
            <a:avLst/>
          </a:prstGeom>
          <a:solidFill>
            <a:srgbClr val="FF5C1A"/>
          </a:solidFill>
          <a:ln w="18000">
            <a:solidFill>
              <a:srgbClr val="6E3332"/>
            </a:solidFill>
          </a:ln>
        </p:spPr>
      </p:sp>
      <p:sp>
        <p:nvSpPr>
          <p:cNvPr id="4" name="Node 4"/>
          <p:cNvSpPr/>
          <p:nvPr/>
        </p:nvSpPr>
        <p:spPr>
          <a:xfrm>
            <a:off x="9235440" y="-868680"/>
            <a:ext cx="3749040" cy="3749040"/>
          </a:xfrm>
          <a:prstGeom prst="ellipse">
            <a:avLst/>
          </a:prstGeom>
          <a:solidFill>
            <a:srgbClr val="FF5C1A"/>
          </a:solidFill>
          <a:ln w="18000">
            <a:solidFill>
              <a:srgbClr val="6E3332"/>
            </a:solidFill>
          </a:ln>
        </p:spPr>
      </p:sp>
      <p:sp>
        <p:nvSpPr>
          <p:cNvPr id="5" name="Node 5"/>
          <p:cNvSpPr/>
          <p:nvPr/>
        </p:nvSpPr>
        <p:spPr>
          <a:xfrm>
            <a:off x="9646920" y="-457200"/>
            <a:ext cx="2926080" cy="2926080"/>
          </a:xfrm>
          <a:prstGeom prst="ellipse">
            <a:avLst/>
          </a:prstGeom>
          <a:solidFill>
            <a:srgbClr val="FF5C1A"/>
          </a:solidFill>
          <a:ln w="18000">
            <a:solidFill>
              <a:srgbClr val="6E3332"/>
            </a:solidFill>
          </a:ln>
        </p:spPr>
      </p:sp>
      <p:sp>
        <p:nvSpPr>
          <p:cNvPr id="6" name="Shape 6"/>
          <p:cNvSpPr/>
          <p:nvPr/>
        </p:nvSpPr>
        <p:spPr>
          <a:xfrm>
            <a:off x="658368" y="475488"/>
            <a:ext cx="301752" cy="274320"/>
          </a:xfrm>
          <a:prstGeom prst="roundRect">
            <a:avLst/>
          </a:prstGeom>
          <a:solidFill>
            <a:srgbClr val="28143A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685800" y="530352"/>
            <a:ext cx="256032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900" b="1" i="0">
                <a:solidFill>
                  <a:srgbClr val="FFF8FF"/>
                </a:solidFill>
                <a:latin typeface="Aptos"/>
              </a:rPr>
              <a:t>SW</a:t>
            </a:r>
            <a:endParaRPr lang="pt-BR" sz="900"/>
          </a:p>
        </p:txBody>
      </p:sp>
      <p:sp>
        <p:nvSpPr>
          <p:cNvPr id="8" name="Text 8"/>
          <p:cNvSpPr txBox="1"/>
          <p:nvPr/>
        </p:nvSpPr>
        <p:spPr>
          <a:xfrm>
            <a:off x="1051560" y="484632"/>
            <a:ext cx="29260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300" b="1" i="0">
                <a:solidFill>
                  <a:srgbClr val="201727"/>
                </a:solidFill>
                <a:latin typeface="Aptos Display"/>
              </a:rPr>
              <a:t>SCALEWEB</a:t>
            </a:r>
            <a:endParaRPr lang="pt-BR" sz="1300"/>
          </a:p>
        </p:txBody>
      </p:sp>
      <p:sp>
        <p:nvSpPr>
          <p:cNvPr id="9" name="Text 9"/>
          <p:cNvSpPr txBox="1"/>
          <p:nvPr/>
        </p:nvSpPr>
        <p:spPr>
          <a:xfrm>
            <a:off x="1051560" y="704088"/>
            <a:ext cx="4023360" cy="16459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750" b="0" i="0">
                <a:solidFill>
                  <a:srgbClr val="49252B"/>
                </a:solidFill>
                <a:latin typeface="Aptos"/>
              </a:rPr>
              <a:t>FÁBRICA DE SOFTWARE &amp; SOLUÇÕES</a:t>
            </a:r>
            <a:endParaRPr lang="pt-BR" sz="750"/>
          </a:p>
        </p:txBody>
      </p:sp>
      <p:sp>
        <p:nvSpPr>
          <p:cNvPr id="10" name="Text 10"/>
          <p:cNvSpPr txBox="1"/>
          <p:nvPr/>
        </p:nvSpPr>
        <p:spPr>
          <a:xfrm>
            <a:off x="658368" y="1481328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0" i="0">
                <a:solidFill>
                  <a:srgbClr val="451E2B"/>
                </a:solidFill>
                <a:latin typeface="Aptos"/>
              </a:rPr>
              <a:t>PRÓXIMO PASSO</a:t>
            </a:r>
            <a:endParaRPr lang="pt-BR" sz="1000"/>
          </a:p>
        </p:txBody>
      </p:sp>
      <p:sp>
        <p:nvSpPr>
          <p:cNvPr id="11" name="Text 11"/>
          <p:cNvSpPr txBox="1"/>
          <p:nvPr/>
        </p:nvSpPr>
        <p:spPr>
          <a:xfrm>
            <a:off x="621792" y="1874520"/>
            <a:ext cx="7589520" cy="16002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3500" b="1" i="0">
                <a:solidFill>
                  <a:srgbClr val="21131B"/>
                </a:solidFill>
                <a:latin typeface="Aptos Display"/>
              </a:rPr>
              <a:t>Qual produto pode</a:t>
            </a:r>
            <a:endParaRPr lang="pt-BR" sz="3500"/>
          </a:p>
          <a:p>
            <a:pPr algn="l">
              <a:lnSpc>
                <a:spcPct val="108000"/>
              </a:lnSpc>
            </a:pPr>
            <a:r>
              <a:rPr lang="pt-BR" sz="3500" b="1" i="0">
                <a:solidFill>
                  <a:srgbClr val="21131B"/>
                </a:solidFill>
                <a:latin typeface="Aptos Display"/>
              </a:rPr>
              <a:t>fazer um serviço avançar?</a:t>
            </a:r>
            <a:endParaRPr lang="pt-BR" sz="3500"/>
          </a:p>
        </p:txBody>
      </p:sp>
      <p:sp>
        <p:nvSpPr>
          <p:cNvPr id="12" name="Text 12"/>
          <p:cNvSpPr txBox="1"/>
          <p:nvPr/>
        </p:nvSpPr>
        <p:spPr>
          <a:xfrm>
            <a:off x="658368" y="3767328"/>
            <a:ext cx="6949440" cy="73152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600" b="0" i="0">
                <a:solidFill>
                  <a:srgbClr val="3B2028"/>
                </a:solidFill>
                <a:latin typeface="Aptos"/>
              </a:rPr>
              <a:t>Escolha uma secretaria e uma jornada. Vamos desenhar um piloto com escopo, integrações e indicadores claros.</a:t>
            </a:r>
            <a:endParaRPr lang="pt-BR" sz="1600"/>
          </a:p>
        </p:txBody>
      </p:sp>
      <p:sp>
        <p:nvSpPr>
          <p:cNvPr id="13" name="Shape 13"/>
          <p:cNvSpPr/>
          <p:nvPr/>
        </p:nvSpPr>
        <p:spPr>
          <a:xfrm>
            <a:off x="658368" y="4800600"/>
            <a:ext cx="3611880" cy="475488"/>
          </a:xfrm>
          <a:prstGeom prst="roundRect">
            <a:avLst/>
          </a:prstGeom>
          <a:solidFill>
            <a:srgbClr val="1B1219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822960" y="4946904"/>
            <a:ext cx="324612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000" b="1" i="0">
                <a:solidFill>
                  <a:srgbClr val="FFF8FF"/>
                </a:solidFill>
                <a:latin typeface="Aptos"/>
              </a:rPr>
              <a:t>CONVERSE COM A SCALEWEB  ↗</a:t>
            </a:r>
            <a:endParaRPr lang="pt-BR" sz="1000"/>
          </a:p>
        </p:txBody>
      </p:sp>
      <p:sp>
        <p:nvSpPr>
          <p:cNvPr id="15" name="Text 15"/>
          <p:cNvSpPr txBox="1"/>
          <p:nvPr/>
        </p:nvSpPr>
        <p:spPr>
          <a:xfrm>
            <a:off x="658368" y="5440680"/>
            <a:ext cx="384048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1200" b="0" i="0">
                <a:solidFill>
                  <a:srgbClr val="51232B"/>
                </a:solidFill>
                <a:latin typeface="Aptos"/>
              </a:rPr>
              <a:t>+55 (85) 98522-6899</a:t>
            </a:r>
            <a:endParaRPr lang="pt-BR" sz="1200"/>
          </a:p>
        </p:txBody>
      </p:sp>
      <p:sp>
        <p:nvSpPr>
          <p:cNvPr id="16" name="Shape 16"/>
          <p:cNvSpPr/>
          <p:nvPr/>
        </p:nvSpPr>
        <p:spPr>
          <a:xfrm>
            <a:off x="621792" y="6455664"/>
            <a:ext cx="10954512" cy="10973"/>
          </a:xfrm>
          <a:prstGeom prst="rect">
            <a:avLst/>
          </a:prstGeom>
          <a:solidFill>
            <a:srgbClr val="D4CAD7"/>
          </a:solidFill>
          <a:ln>
            <a:noFill/>
          </a:ln>
        </p:spPr>
      </p:sp>
      <p:sp>
        <p:nvSpPr>
          <p:cNvPr id="17" name="Text 17"/>
          <p:cNvSpPr txBox="1"/>
          <p:nvPr/>
        </p:nvSpPr>
        <p:spPr>
          <a:xfrm>
            <a:off x="621792" y="6510528"/>
            <a:ext cx="8869680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lang="pt-BR" sz="800" b="0" i="0">
                <a:solidFill>
                  <a:srgbClr val="86798B"/>
                </a:solidFill>
                <a:latin typeface="Aptos"/>
              </a:rPr>
              <a:t>A CIDADE QUE RESPONDE · FORTALEZA, CE</a:t>
            </a:r>
            <a:endParaRPr lang="pt-BR" sz="800"/>
          </a:p>
        </p:txBody>
      </p:sp>
      <p:sp>
        <p:nvSpPr>
          <p:cNvPr id="18" name="Text 18"/>
          <p:cNvSpPr txBox="1"/>
          <p:nvPr/>
        </p:nvSpPr>
        <p:spPr>
          <a:xfrm>
            <a:off x="10442448" y="6492240"/>
            <a:ext cx="1115568" cy="182880"/>
          </a:xfrm>
          <a:prstGeom prst="rect">
            <a:avLst/>
          </a:prstGeom>
          <a:noFill/>
          <a:ln>
            <a:noFill/>
          </a:ln>
        </p:spPr>
        <p:txBody>
          <a:bodyPr wrap="square" anchor="t" lIns="0" tIns="0" rIns="0" bIns="0">
            <a:normAutofit/>
          </a:bodyPr>
          <a:lstStyle/>
          <a:p>
            <a:pPr algn="r">
              <a:lnSpc>
                <a:spcPct val="108000"/>
              </a:lnSpc>
            </a:pPr>
            <a:r>
              <a:rPr lang="pt-BR" sz="850" b="0" i="0">
                <a:solidFill>
                  <a:srgbClr val="86798B"/>
                </a:solidFill>
                <a:latin typeface="Aptos"/>
              </a:rPr>
              <a:t>12 / 12</a:t>
            </a:r>
            <a:endParaRPr lang="pt-BR" sz="8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aleWeb Municipal">
  <a:themeElements>
    <a:clrScheme name="ScaleWeb">
      <a:dk1>
        <a:srgbClr val="0A0810"/>
      </a:dk1>
      <a:lt1>
        <a:srgbClr val="FFF8FF"/>
      </a:lt1>
      <a:dk2>
        <a:srgbClr val="28143A"/>
      </a:dk2>
      <a:lt2>
        <a:srgbClr val="F4F0EA"/>
      </a:lt2>
      <a:accent1>
        <a:srgbClr val="9656DC"/>
      </a:accent1>
      <a:accent2>
        <a:srgbClr val="FF5C1A"/>
      </a:accent2>
      <a:accent3>
        <a:srgbClr val="685F6C"/>
      </a:accent3>
      <a:accent4>
        <a:srgbClr val="DDD1E4"/>
      </a:accent4>
      <a:accent5>
        <a:srgbClr val="6E477D"/>
      </a:accent5>
      <a:accent6>
        <a:srgbClr val="FFA078"/>
      </a:accent6>
      <a:hlink>
        <a:srgbClr val="9656DC"/>
      </a:hlink>
      <a:folHlink>
        <a:srgbClr val="6E477D"/>
      </a:folHlink>
    </a:clrScheme>
    <a:fontScheme name="ScaleWeb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ScaleWeb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ScaleWeb</Application>
  <PresentationFormat>On-screen Show (16:9)</PresentationFormat>
  <Slides>12</Slides>
</Properties>
</file>

<file path=docProps/core.xml><?xml version="1.0" encoding="utf-8"?>
<cp:coreProperties xmlns:cp="http://schemas.openxmlformats.org/package/2006/metadata/core-properties" xmlns:dc="http://purl.org/dc/elements/1.1/">
  <dc:title>IA para Prefeituras · Portfólio V2</dc:title>
  <dc:creator>ScaleWeb</dc:creator>
</cp:coreProperties>
</file>